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8"/>
  </p:notesMasterIdLst>
  <p:sldIdLst>
    <p:sldId id="256" r:id="rId2"/>
    <p:sldId id="258" r:id="rId3"/>
    <p:sldId id="257" r:id="rId4"/>
    <p:sldId id="280" r:id="rId5"/>
    <p:sldId id="323" r:id="rId6"/>
    <p:sldId id="272" r:id="rId7"/>
    <p:sldId id="273" r:id="rId8"/>
    <p:sldId id="259" r:id="rId9"/>
    <p:sldId id="308" r:id="rId10"/>
    <p:sldId id="260" r:id="rId11"/>
    <p:sldId id="274" r:id="rId12"/>
    <p:sldId id="275" r:id="rId13"/>
    <p:sldId id="279" r:id="rId14"/>
    <p:sldId id="325" r:id="rId15"/>
    <p:sldId id="264" r:id="rId16"/>
    <p:sldId id="265" r:id="rId17"/>
    <p:sldId id="310" r:id="rId18"/>
    <p:sldId id="261" r:id="rId19"/>
    <p:sldId id="262" r:id="rId20"/>
    <p:sldId id="296" r:id="rId21"/>
    <p:sldId id="298" r:id="rId22"/>
    <p:sldId id="299" r:id="rId23"/>
    <p:sldId id="300" r:id="rId24"/>
    <p:sldId id="301" r:id="rId25"/>
    <p:sldId id="302" r:id="rId26"/>
    <p:sldId id="303" r:id="rId27"/>
    <p:sldId id="263" r:id="rId28"/>
    <p:sldId id="282" r:id="rId29"/>
    <p:sldId id="281" r:id="rId30"/>
    <p:sldId id="304" r:id="rId31"/>
    <p:sldId id="326" r:id="rId32"/>
    <p:sldId id="327" r:id="rId33"/>
    <p:sldId id="328" r:id="rId34"/>
    <p:sldId id="329" r:id="rId35"/>
    <p:sldId id="330" r:id="rId36"/>
    <p:sldId id="331" r:id="rId37"/>
    <p:sldId id="332" r:id="rId38"/>
    <p:sldId id="333" r:id="rId39"/>
    <p:sldId id="313" r:id="rId40"/>
    <p:sldId id="268" r:id="rId41"/>
    <p:sldId id="283" r:id="rId42"/>
    <p:sldId id="284" r:id="rId43"/>
    <p:sldId id="285" r:id="rId44"/>
    <p:sldId id="286" r:id="rId45"/>
    <p:sldId id="312" r:id="rId46"/>
    <p:sldId id="292" r:id="rId47"/>
    <p:sldId id="291" r:id="rId48"/>
    <p:sldId id="293" r:id="rId49"/>
    <p:sldId id="324" r:id="rId50"/>
    <p:sldId id="294" r:id="rId51"/>
    <p:sldId id="295" r:id="rId52"/>
    <p:sldId id="334" r:id="rId53"/>
    <p:sldId id="335" r:id="rId54"/>
    <p:sldId id="290" r:id="rId55"/>
    <p:sldId id="314" r:id="rId56"/>
    <p:sldId id="311" r:id="rId57"/>
    <p:sldId id="271" r:id="rId58"/>
    <p:sldId id="270" r:id="rId59"/>
    <p:sldId id="317" r:id="rId60"/>
    <p:sldId id="318" r:id="rId61"/>
    <p:sldId id="315" r:id="rId62"/>
    <p:sldId id="306" r:id="rId63"/>
    <p:sldId id="277" r:id="rId64"/>
    <p:sldId id="278" r:id="rId65"/>
    <p:sldId id="276" r:id="rId66"/>
    <p:sldId id="33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5833" autoAdjust="0"/>
  </p:normalViewPr>
  <p:slideViewPr>
    <p:cSldViewPr>
      <p:cViewPr varScale="1">
        <p:scale>
          <a:sx n="79" d="100"/>
          <a:sy n="79" d="100"/>
        </p:scale>
        <p:origin x="-11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79E9DA-1EE1-41B5-A89E-14DB7CC18A48}" type="doc">
      <dgm:prSet loTypeId="urn:microsoft.com/office/officeart/2005/8/layout/radial1" loCatId="relationship" qsTypeId="urn:microsoft.com/office/officeart/2005/8/quickstyle/simple1" qsCatId="simple" csTypeId="urn:microsoft.com/office/officeart/2005/8/colors/accent1_2" csCatId="accent1" phldr="1"/>
      <dgm:spPr/>
    </dgm:pt>
    <dgm:pt modelId="{F575E187-C5C4-4849-97AE-EA47FE8BFE7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LOVE</a:t>
          </a:r>
        </a:p>
      </dgm:t>
    </dgm:pt>
    <dgm:pt modelId="{2A8FF82B-25ED-4C21-B05B-60C5A6B00372}" type="parTrans" cxnId="{3A5637DE-D25E-4AB2-910E-DEA6048CD6ED}">
      <dgm:prSet/>
      <dgm:spPr/>
      <dgm:t>
        <a:bodyPr/>
        <a:lstStyle/>
        <a:p>
          <a:endParaRPr lang="en-US"/>
        </a:p>
      </dgm:t>
    </dgm:pt>
    <dgm:pt modelId="{B09E3D54-446B-4565-881A-32E12AF41ECE}" type="sibTrans" cxnId="{3A5637DE-D25E-4AB2-910E-DEA6048CD6ED}">
      <dgm:prSet/>
      <dgm:spPr/>
      <dgm:t>
        <a:bodyPr/>
        <a:lstStyle/>
        <a:p>
          <a:endParaRPr lang="en-US"/>
        </a:p>
      </dgm:t>
    </dgm:pt>
    <dgm:pt modelId="{9C188427-3096-4AFD-9808-DE8DC17D9DD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Loss</a:t>
          </a:r>
        </a:p>
      </dgm:t>
    </dgm:pt>
    <dgm:pt modelId="{0EE5F7D5-28B3-4444-B0D9-84D3D045ECCE}" type="parTrans" cxnId="{D74D70D9-38B0-4AF6-83CB-C893A10CEBB6}">
      <dgm:prSet/>
      <dgm:spPr/>
      <dgm:t>
        <a:bodyPr/>
        <a:lstStyle/>
        <a:p>
          <a:endParaRPr lang="en-US"/>
        </a:p>
      </dgm:t>
    </dgm:pt>
    <dgm:pt modelId="{9301C8AB-8D40-45F2-BEB6-4E4D3F3D68DE}" type="sibTrans" cxnId="{D74D70D9-38B0-4AF6-83CB-C893A10CEBB6}">
      <dgm:prSet/>
      <dgm:spPr/>
      <dgm:t>
        <a:bodyPr/>
        <a:lstStyle/>
        <a:p>
          <a:endParaRPr lang="en-US"/>
        </a:p>
      </dgm:t>
    </dgm:pt>
    <dgm:pt modelId="{AEF1AAC1-562D-4D25-873F-0E3596F740B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Vitality</a:t>
          </a:r>
        </a:p>
      </dgm:t>
    </dgm:pt>
    <dgm:pt modelId="{95C47C02-6FE4-43EB-A141-79E06CD37CBE}" type="parTrans" cxnId="{41E144EB-BC37-4440-ADA7-1CB2DAE4F73C}">
      <dgm:prSet/>
      <dgm:spPr/>
      <dgm:t>
        <a:bodyPr/>
        <a:lstStyle/>
        <a:p>
          <a:endParaRPr lang="en-US"/>
        </a:p>
      </dgm:t>
    </dgm:pt>
    <dgm:pt modelId="{33295782-D469-4500-9DC0-76D1FA86FA79}" type="sibTrans" cxnId="{41E144EB-BC37-4440-ADA7-1CB2DAE4F73C}">
      <dgm:prSet/>
      <dgm:spPr/>
      <dgm:t>
        <a:bodyPr/>
        <a:lstStyle/>
        <a:p>
          <a:endParaRPr lang="en-US"/>
        </a:p>
      </dgm:t>
    </dgm:pt>
    <dgm:pt modelId="{AC889567-FCDD-4BA7-897D-49EABFE8D65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Rejection</a:t>
          </a:r>
        </a:p>
      </dgm:t>
    </dgm:pt>
    <dgm:pt modelId="{D839FE1F-830B-4C2B-BB16-EA3002EA7E12}" type="parTrans" cxnId="{73E6B829-59A3-4B90-8AA0-E4FC5CA916FF}">
      <dgm:prSet/>
      <dgm:spPr/>
      <dgm:t>
        <a:bodyPr/>
        <a:lstStyle/>
        <a:p>
          <a:endParaRPr lang="en-US"/>
        </a:p>
      </dgm:t>
    </dgm:pt>
    <dgm:pt modelId="{FBD30D6F-DF32-4507-A05F-8FFBD38A627D}" type="sibTrans" cxnId="{73E6B829-59A3-4B90-8AA0-E4FC5CA916FF}">
      <dgm:prSet/>
      <dgm:spPr/>
      <dgm:t>
        <a:bodyPr/>
        <a:lstStyle/>
        <a:p>
          <a:endParaRPr lang="en-US"/>
        </a:p>
      </dgm:t>
    </dgm:pt>
    <dgm:pt modelId="{5A593F00-4CDC-4504-8E12-34C73ED8BB1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Physical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Attraction</a:t>
          </a:r>
        </a:p>
      </dgm:t>
    </dgm:pt>
    <dgm:pt modelId="{39CD6E5C-BD40-4DB7-8C74-3ADECCBFA63E}" type="parTrans" cxnId="{8670A83E-B205-4239-B604-78DC812EE564}">
      <dgm:prSet/>
      <dgm:spPr/>
      <dgm:t>
        <a:bodyPr/>
        <a:lstStyle/>
        <a:p>
          <a:endParaRPr lang="en-US"/>
        </a:p>
      </dgm:t>
    </dgm:pt>
    <dgm:pt modelId="{4602730C-DABE-45A3-9065-8592A8C1AE13}" type="sibTrans" cxnId="{8670A83E-B205-4239-B604-78DC812EE564}">
      <dgm:prSet/>
      <dgm:spPr/>
      <dgm:t>
        <a:bodyPr/>
        <a:lstStyle/>
        <a:p>
          <a:endParaRPr lang="en-US"/>
        </a:p>
      </dgm:t>
    </dgm:pt>
    <dgm:pt modelId="{0E50F7DF-6ADB-4A27-9128-B4D831D6868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Arial" charset="0"/>
          </a:endParaRPr>
        </a:p>
      </dgm:t>
    </dgm:pt>
    <dgm:pt modelId="{845EC2E3-129B-4268-9FA5-C02E93EDB09D}" type="parTrans" cxnId="{CDD19A1E-FF99-466C-9C8C-B038A719A3B5}">
      <dgm:prSet/>
      <dgm:spPr/>
      <dgm:t>
        <a:bodyPr/>
        <a:lstStyle/>
        <a:p>
          <a:endParaRPr lang="en-US"/>
        </a:p>
      </dgm:t>
    </dgm:pt>
    <dgm:pt modelId="{FDD333F2-ADED-456F-B4C4-DD6E0ECFC009}" type="sibTrans" cxnId="{CDD19A1E-FF99-466C-9C8C-B038A719A3B5}">
      <dgm:prSet/>
      <dgm:spPr/>
      <dgm:t>
        <a:bodyPr/>
        <a:lstStyle/>
        <a:p>
          <a:endParaRPr lang="en-US"/>
        </a:p>
      </dgm:t>
    </dgm:pt>
    <dgm:pt modelId="{037E0F7C-C642-4A71-B776-C1E200A27AC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charset="0"/>
          </a:endParaRPr>
        </a:p>
      </dgm:t>
    </dgm:pt>
    <dgm:pt modelId="{0E161C54-E07B-44A7-91F4-94E7F02FCD8F}" type="parTrans" cxnId="{184F2947-7117-4588-8476-86E399CAB76B}">
      <dgm:prSet/>
      <dgm:spPr/>
      <dgm:t>
        <a:bodyPr/>
        <a:lstStyle/>
        <a:p>
          <a:endParaRPr lang="en-US"/>
        </a:p>
      </dgm:t>
    </dgm:pt>
    <dgm:pt modelId="{C4A7A6C0-911A-49A1-8D43-CDA92C1D89CB}" type="sibTrans" cxnId="{184F2947-7117-4588-8476-86E399CAB76B}">
      <dgm:prSet/>
      <dgm:spPr/>
      <dgm:t>
        <a:bodyPr/>
        <a:lstStyle/>
        <a:p>
          <a:endParaRPr lang="en-US"/>
        </a:p>
      </dgm:t>
    </dgm:pt>
    <dgm:pt modelId="{4D03AA70-B616-49E1-AE56-ED7736C014A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Intimacy</a:t>
          </a:r>
        </a:p>
      </dgm:t>
    </dgm:pt>
    <dgm:pt modelId="{F28407DD-DF46-4F28-81D4-4F34FAF06E8C}" type="parTrans" cxnId="{CC9611E6-4975-4D21-9472-C06E8650DFC5}">
      <dgm:prSet/>
      <dgm:spPr/>
      <dgm:t>
        <a:bodyPr/>
        <a:lstStyle/>
        <a:p>
          <a:endParaRPr lang="en-US"/>
        </a:p>
      </dgm:t>
    </dgm:pt>
    <dgm:pt modelId="{2581BBF2-3FB3-40B7-ADF3-C5AF9DDDB01E}" type="sibTrans" cxnId="{CC9611E6-4975-4D21-9472-C06E8650DFC5}">
      <dgm:prSet/>
      <dgm:spPr/>
      <dgm:t>
        <a:bodyPr/>
        <a:lstStyle/>
        <a:p>
          <a:endParaRPr lang="en-US"/>
        </a:p>
      </dgm:t>
    </dgm:pt>
    <dgm:pt modelId="{755DF50B-1F2F-4FCD-B39F-AAE7C994799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Family</a:t>
          </a:r>
        </a:p>
      </dgm:t>
    </dgm:pt>
    <dgm:pt modelId="{19C5B4C8-F923-49C1-B077-E01181FE3BEB}" type="parTrans" cxnId="{F5DF746E-80A7-4EB8-A3DF-5EB3B9495E5F}">
      <dgm:prSet/>
      <dgm:spPr/>
      <dgm:t>
        <a:bodyPr/>
        <a:lstStyle/>
        <a:p>
          <a:endParaRPr lang="en-US"/>
        </a:p>
      </dgm:t>
    </dgm:pt>
    <dgm:pt modelId="{29E30F78-4CC6-407E-9505-F7AE8D1C2FEB}" type="sibTrans" cxnId="{F5DF746E-80A7-4EB8-A3DF-5EB3B9495E5F}">
      <dgm:prSet/>
      <dgm:spPr/>
      <dgm:t>
        <a:bodyPr/>
        <a:lstStyle/>
        <a:p>
          <a:endParaRPr lang="en-US"/>
        </a:p>
      </dgm:t>
    </dgm:pt>
    <dgm:pt modelId="{95F3D1A4-315A-43D7-9BDB-782D6361336D}" type="pres">
      <dgm:prSet presAssocID="{C879E9DA-1EE1-41B5-A89E-14DB7CC18A48}" presName="cycle" presStyleCnt="0">
        <dgm:presLayoutVars>
          <dgm:chMax val="1"/>
          <dgm:dir/>
          <dgm:animLvl val="ctr"/>
          <dgm:resizeHandles val="exact"/>
        </dgm:presLayoutVars>
      </dgm:prSet>
      <dgm:spPr/>
    </dgm:pt>
    <dgm:pt modelId="{668C0399-47F9-47E2-BC30-5BF56CDACF4D}" type="pres">
      <dgm:prSet presAssocID="{F575E187-C5C4-4849-97AE-EA47FE8BFE7D}" presName="centerShape" presStyleLbl="node0" presStyleIdx="0" presStyleCnt="1"/>
      <dgm:spPr/>
      <dgm:t>
        <a:bodyPr/>
        <a:lstStyle/>
        <a:p>
          <a:endParaRPr lang="en-US"/>
        </a:p>
      </dgm:t>
    </dgm:pt>
    <dgm:pt modelId="{B88B7F85-B9D3-4854-A6AA-EB8A15FAF60B}" type="pres">
      <dgm:prSet presAssocID="{0EE5F7D5-28B3-4444-B0D9-84D3D045ECCE}" presName="Name9" presStyleLbl="parChTrans1D2" presStyleIdx="0" presStyleCnt="8"/>
      <dgm:spPr/>
      <dgm:t>
        <a:bodyPr/>
        <a:lstStyle/>
        <a:p>
          <a:endParaRPr lang="en-US"/>
        </a:p>
      </dgm:t>
    </dgm:pt>
    <dgm:pt modelId="{DDA04068-6DBF-4A89-A086-017613F71C30}" type="pres">
      <dgm:prSet presAssocID="{0EE5F7D5-28B3-4444-B0D9-84D3D045ECCE}" presName="connTx" presStyleLbl="parChTrans1D2" presStyleIdx="0" presStyleCnt="8"/>
      <dgm:spPr/>
      <dgm:t>
        <a:bodyPr/>
        <a:lstStyle/>
        <a:p>
          <a:endParaRPr lang="en-US"/>
        </a:p>
      </dgm:t>
    </dgm:pt>
    <dgm:pt modelId="{D53111FE-8B53-45D0-94AA-29561D4A7FEC}" type="pres">
      <dgm:prSet presAssocID="{9C188427-3096-4AFD-9808-DE8DC17D9DDE}" presName="node" presStyleLbl="node1" presStyleIdx="0" presStyleCnt="8">
        <dgm:presLayoutVars>
          <dgm:bulletEnabled val="1"/>
        </dgm:presLayoutVars>
      </dgm:prSet>
      <dgm:spPr/>
      <dgm:t>
        <a:bodyPr/>
        <a:lstStyle/>
        <a:p>
          <a:endParaRPr lang="en-US"/>
        </a:p>
      </dgm:t>
    </dgm:pt>
    <dgm:pt modelId="{2E3A5E9B-9E06-43DC-B217-2AB29F056343}" type="pres">
      <dgm:prSet presAssocID="{95C47C02-6FE4-43EB-A141-79E06CD37CBE}" presName="Name9" presStyleLbl="parChTrans1D2" presStyleIdx="1" presStyleCnt="8"/>
      <dgm:spPr/>
      <dgm:t>
        <a:bodyPr/>
        <a:lstStyle/>
        <a:p>
          <a:endParaRPr lang="en-US"/>
        </a:p>
      </dgm:t>
    </dgm:pt>
    <dgm:pt modelId="{C268309E-1299-4928-B0E8-F2CEA7A0260E}" type="pres">
      <dgm:prSet presAssocID="{95C47C02-6FE4-43EB-A141-79E06CD37CBE}" presName="connTx" presStyleLbl="parChTrans1D2" presStyleIdx="1" presStyleCnt="8"/>
      <dgm:spPr/>
      <dgm:t>
        <a:bodyPr/>
        <a:lstStyle/>
        <a:p>
          <a:endParaRPr lang="en-US"/>
        </a:p>
      </dgm:t>
    </dgm:pt>
    <dgm:pt modelId="{64A6602C-F59E-4DDB-998A-38472D7C3CF8}" type="pres">
      <dgm:prSet presAssocID="{AEF1AAC1-562D-4D25-873F-0E3596F740B2}" presName="node" presStyleLbl="node1" presStyleIdx="1" presStyleCnt="8">
        <dgm:presLayoutVars>
          <dgm:bulletEnabled val="1"/>
        </dgm:presLayoutVars>
      </dgm:prSet>
      <dgm:spPr/>
      <dgm:t>
        <a:bodyPr/>
        <a:lstStyle/>
        <a:p>
          <a:endParaRPr lang="en-US"/>
        </a:p>
      </dgm:t>
    </dgm:pt>
    <dgm:pt modelId="{1D743D62-B350-446C-9BCF-10AC25FE9B2E}" type="pres">
      <dgm:prSet presAssocID="{D839FE1F-830B-4C2B-BB16-EA3002EA7E12}" presName="Name9" presStyleLbl="parChTrans1D2" presStyleIdx="2" presStyleCnt="8"/>
      <dgm:spPr/>
      <dgm:t>
        <a:bodyPr/>
        <a:lstStyle/>
        <a:p>
          <a:endParaRPr lang="en-US"/>
        </a:p>
      </dgm:t>
    </dgm:pt>
    <dgm:pt modelId="{76700E3C-F7FA-474B-A911-D3CE43421BD3}" type="pres">
      <dgm:prSet presAssocID="{D839FE1F-830B-4C2B-BB16-EA3002EA7E12}" presName="connTx" presStyleLbl="parChTrans1D2" presStyleIdx="2" presStyleCnt="8"/>
      <dgm:spPr/>
      <dgm:t>
        <a:bodyPr/>
        <a:lstStyle/>
        <a:p>
          <a:endParaRPr lang="en-US"/>
        </a:p>
      </dgm:t>
    </dgm:pt>
    <dgm:pt modelId="{2716A9DC-4FCA-4CAF-BD47-F8977CEC7594}" type="pres">
      <dgm:prSet presAssocID="{AC889567-FCDD-4BA7-897D-49EABFE8D65E}" presName="node" presStyleLbl="node1" presStyleIdx="2" presStyleCnt="8">
        <dgm:presLayoutVars>
          <dgm:bulletEnabled val="1"/>
        </dgm:presLayoutVars>
      </dgm:prSet>
      <dgm:spPr/>
      <dgm:t>
        <a:bodyPr/>
        <a:lstStyle/>
        <a:p>
          <a:endParaRPr lang="en-US"/>
        </a:p>
      </dgm:t>
    </dgm:pt>
    <dgm:pt modelId="{A5BF95C5-B4CB-4012-9E4E-73883E6EDD89}" type="pres">
      <dgm:prSet presAssocID="{39CD6E5C-BD40-4DB7-8C74-3ADECCBFA63E}" presName="Name9" presStyleLbl="parChTrans1D2" presStyleIdx="3" presStyleCnt="8"/>
      <dgm:spPr/>
      <dgm:t>
        <a:bodyPr/>
        <a:lstStyle/>
        <a:p>
          <a:endParaRPr lang="en-US"/>
        </a:p>
      </dgm:t>
    </dgm:pt>
    <dgm:pt modelId="{55B4D390-B49A-4BAC-9964-D1987F820E61}" type="pres">
      <dgm:prSet presAssocID="{39CD6E5C-BD40-4DB7-8C74-3ADECCBFA63E}" presName="connTx" presStyleLbl="parChTrans1D2" presStyleIdx="3" presStyleCnt="8"/>
      <dgm:spPr/>
      <dgm:t>
        <a:bodyPr/>
        <a:lstStyle/>
        <a:p>
          <a:endParaRPr lang="en-US"/>
        </a:p>
      </dgm:t>
    </dgm:pt>
    <dgm:pt modelId="{CB6E9892-F4BC-434B-B87E-89AA2CBB19B8}" type="pres">
      <dgm:prSet presAssocID="{5A593F00-4CDC-4504-8E12-34C73ED8BB12}" presName="node" presStyleLbl="node1" presStyleIdx="3" presStyleCnt="8">
        <dgm:presLayoutVars>
          <dgm:bulletEnabled val="1"/>
        </dgm:presLayoutVars>
      </dgm:prSet>
      <dgm:spPr/>
      <dgm:t>
        <a:bodyPr/>
        <a:lstStyle/>
        <a:p>
          <a:endParaRPr lang="en-US"/>
        </a:p>
      </dgm:t>
    </dgm:pt>
    <dgm:pt modelId="{EDC7CE69-F9AB-4D18-9A4B-CE0E93BD0729}" type="pres">
      <dgm:prSet presAssocID="{845EC2E3-129B-4268-9FA5-C02E93EDB09D}" presName="Name9" presStyleLbl="parChTrans1D2" presStyleIdx="4" presStyleCnt="8"/>
      <dgm:spPr/>
      <dgm:t>
        <a:bodyPr/>
        <a:lstStyle/>
        <a:p>
          <a:endParaRPr lang="en-US"/>
        </a:p>
      </dgm:t>
    </dgm:pt>
    <dgm:pt modelId="{68868EC7-F018-4A8B-9439-A277ACF9B6A5}" type="pres">
      <dgm:prSet presAssocID="{845EC2E3-129B-4268-9FA5-C02E93EDB09D}" presName="connTx" presStyleLbl="parChTrans1D2" presStyleIdx="4" presStyleCnt="8"/>
      <dgm:spPr/>
      <dgm:t>
        <a:bodyPr/>
        <a:lstStyle/>
        <a:p>
          <a:endParaRPr lang="en-US"/>
        </a:p>
      </dgm:t>
    </dgm:pt>
    <dgm:pt modelId="{B79C8D8F-FCE8-4E28-BC6B-C45D9102749C}" type="pres">
      <dgm:prSet presAssocID="{0E50F7DF-6ADB-4A27-9128-B4D831D6868C}" presName="node" presStyleLbl="node1" presStyleIdx="4" presStyleCnt="8">
        <dgm:presLayoutVars>
          <dgm:bulletEnabled val="1"/>
        </dgm:presLayoutVars>
      </dgm:prSet>
      <dgm:spPr/>
      <dgm:t>
        <a:bodyPr/>
        <a:lstStyle/>
        <a:p>
          <a:endParaRPr lang="en-US"/>
        </a:p>
      </dgm:t>
    </dgm:pt>
    <dgm:pt modelId="{C56F6D99-5782-478E-9F85-F376367002EC}" type="pres">
      <dgm:prSet presAssocID="{0E161C54-E07B-44A7-91F4-94E7F02FCD8F}" presName="Name9" presStyleLbl="parChTrans1D2" presStyleIdx="5" presStyleCnt="8"/>
      <dgm:spPr/>
      <dgm:t>
        <a:bodyPr/>
        <a:lstStyle/>
        <a:p>
          <a:endParaRPr lang="en-US"/>
        </a:p>
      </dgm:t>
    </dgm:pt>
    <dgm:pt modelId="{89CBE8F8-3170-4311-BBBB-F881CF1E7D8B}" type="pres">
      <dgm:prSet presAssocID="{0E161C54-E07B-44A7-91F4-94E7F02FCD8F}" presName="connTx" presStyleLbl="parChTrans1D2" presStyleIdx="5" presStyleCnt="8"/>
      <dgm:spPr/>
      <dgm:t>
        <a:bodyPr/>
        <a:lstStyle/>
        <a:p>
          <a:endParaRPr lang="en-US"/>
        </a:p>
      </dgm:t>
    </dgm:pt>
    <dgm:pt modelId="{CCB90273-E379-4698-BAAF-C17874CAC042}" type="pres">
      <dgm:prSet presAssocID="{037E0F7C-C642-4A71-B776-C1E200A27AC3}" presName="node" presStyleLbl="node1" presStyleIdx="5" presStyleCnt="8">
        <dgm:presLayoutVars>
          <dgm:bulletEnabled val="1"/>
        </dgm:presLayoutVars>
      </dgm:prSet>
      <dgm:spPr/>
      <dgm:t>
        <a:bodyPr/>
        <a:lstStyle/>
        <a:p>
          <a:endParaRPr lang="en-US"/>
        </a:p>
      </dgm:t>
    </dgm:pt>
    <dgm:pt modelId="{E78CABA5-0146-4459-8188-D8F203FB6564}" type="pres">
      <dgm:prSet presAssocID="{F28407DD-DF46-4F28-81D4-4F34FAF06E8C}" presName="Name9" presStyleLbl="parChTrans1D2" presStyleIdx="6" presStyleCnt="8"/>
      <dgm:spPr/>
      <dgm:t>
        <a:bodyPr/>
        <a:lstStyle/>
        <a:p>
          <a:endParaRPr lang="en-US"/>
        </a:p>
      </dgm:t>
    </dgm:pt>
    <dgm:pt modelId="{35D1CCF2-B932-4130-95F7-4ACE86DCED91}" type="pres">
      <dgm:prSet presAssocID="{F28407DD-DF46-4F28-81D4-4F34FAF06E8C}" presName="connTx" presStyleLbl="parChTrans1D2" presStyleIdx="6" presStyleCnt="8"/>
      <dgm:spPr/>
      <dgm:t>
        <a:bodyPr/>
        <a:lstStyle/>
        <a:p>
          <a:endParaRPr lang="en-US"/>
        </a:p>
      </dgm:t>
    </dgm:pt>
    <dgm:pt modelId="{141C4E45-BC36-4973-967D-F90B9114C3E4}" type="pres">
      <dgm:prSet presAssocID="{4D03AA70-B616-49E1-AE56-ED7736C014A8}" presName="node" presStyleLbl="node1" presStyleIdx="6" presStyleCnt="8">
        <dgm:presLayoutVars>
          <dgm:bulletEnabled val="1"/>
        </dgm:presLayoutVars>
      </dgm:prSet>
      <dgm:spPr/>
      <dgm:t>
        <a:bodyPr/>
        <a:lstStyle/>
        <a:p>
          <a:endParaRPr lang="en-US"/>
        </a:p>
      </dgm:t>
    </dgm:pt>
    <dgm:pt modelId="{99867D39-EFEC-49E5-A1D5-4175B9845A96}" type="pres">
      <dgm:prSet presAssocID="{19C5B4C8-F923-49C1-B077-E01181FE3BEB}" presName="Name9" presStyleLbl="parChTrans1D2" presStyleIdx="7" presStyleCnt="8"/>
      <dgm:spPr/>
      <dgm:t>
        <a:bodyPr/>
        <a:lstStyle/>
        <a:p>
          <a:endParaRPr lang="en-US"/>
        </a:p>
      </dgm:t>
    </dgm:pt>
    <dgm:pt modelId="{9C926FA4-CC61-4D8E-9DD8-8B526EBBE6C5}" type="pres">
      <dgm:prSet presAssocID="{19C5B4C8-F923-49C1-B077-E01181FE3BEB}" presName="connTx" presStyleLbl="parChTrans1D2" presStyleIdx="7" presStyleCnt="8"/>
      <dgm:spPr/>
      <dgm:t>
        <a:bodyPr/>
        <a:lstStyle/>
        <a:p>
          <a:endParaRPr lang="en-US"/>
        </a:p>
      </dgm:t>
    </dgm:pt>
    <dgm:pt modelId="{C9A596F8-72F3-4B78-9AEE-F9D89EE28F24}" type="pres">
      <dgm:prSet presAssocID="{755DF50B-1F2F-4FCD-B39F-AAE7C9947990}" presName="node" presStyleLbl="node1" presStyleIdx="7" presStyleCnt="8">
        <dgm:presLayoutVars>
          <dgm:bulletEnabled val="1"/>
        </dgm:presLayoutVars>
      </dgm:prSet>
      <dgm:spPr/>
      <dgm:t>
        <a:bodyPr/>
        <a:lstStyle/>
        <a:p>
          <a:endParaRPr lang="en-US"/>
        </a:p>
      </dgm:t>
    </dgm:pt>
  </dgm:ptLst>
  <dgm:cxnLst>
    <dgm:cxn modelId="{41E144EB-BC37-4440-ADA7-1CB2DAE4F73C}" srcId="{F575E187-C5C4-4849-97AE-EA47FE8BFE7D}" destId="{AEF1AAC1-562D-4D25-873F-0E3596F740B2}" srcOrd="1" destOrd="0" parTransId="{95C47C02-6FE4-43EB-A141-79E06CD37CBE}" sibTransId="{33295782-D469-4500-9DC0-76D1FA86FA79}"/>
    <dgm:cxn modelId="{9AEE11C6-20BC-4806-A6BD-624AAD232C02}" type="presOf" srcId="{95C47C02-6FE4-43EB-A141-79E06CD37CBE}" destId="{C268309E-1299-4928-B0E8-F2CEA7A0260E}" srcOrd="1" destOrd="0" presId="urn:microsoft.com/office/officeart/2005/8/layout/radial1"/>
    <dgm:cxn modelId="{3D54581F-F22B-44FB-B869-02FC851B6B66}" type="presOf" srcId="{95C47C02-6FE4-43EB-A141-79E06CD37CBE}" destId="{2E3A5E9B-9E06-43DC-B217-2AB29F056343}" srcOrd="0" destOrd="0" presId="urn:microsoft.com/office/officeart/2005/8/layout/radial1"/>
    <dgm:cxn modelId="{F6739ABF-8267-4B19-9BC9-4E5BC8109EE2}" type="presOf" srcId="{0EE5F7D5-28B3-4444-B0D9-84D3D045ECCE}" destId="{DDA04068-6DBF-4A89-A086-017613F71C30}" srcOrd="1" destOrd="0" presId="urn:microsoft.com/office/officeart/2005/8/layout/radial1"/>
    <dgm:cxn modelId="{99DFBEB3-8A53-48C7-A32E-5BAB02406E11}" type="presOf" srcId="{037E0F7C-C642-4A71-B776-C1E200A27AC3}" destId="{CCB90273-E379-4698-BAAF-C17874CAC042}" srcOrd="0" destOrd="0" presId="urn:microsoft.com/office/officeart/2005/8/layout/radial1"/>
    <dgm:cxn modelId="{7FD54589-599B-4ABD-9E19-D94D5EE4897D}" type="presOf" srcId="{0EE5F7D5-28B3-4444-B0D9-84D3D045ECCE}" destId="{B88B7F85-B9D3-4854-A6AA-EB8A15FAF60B}" srcOrd="0" destOrd="0" presId="urn:microsoft.com/office/officeart/2005/8/layout/radial1"/>
    <dgm:cxn modelId="{751A4209-841E-4FB5-BF16-86715D85A0CF}" type="presOf" srcId="{755DF50B-1F2F-4FCD-B39F-AAE7C9947990}" destId="{C9A596F8-72F3-4B78-9AEE-F9D89EE28F24}" srcOrd="0" destOrd="0" presId="urn:microsoft.com/office/officeart/2005/8/layout/radial1"/>
    <dgm:cxn modelId="{5919ED99-93FF-4CBF-B605-3F1E072A7445}" type="presOf" srcId="{F28407DD-DF46-4F28-81D4-4F34FAF06E8C}" destId="{35D1CCF2-B932-4130-95F7-4ACE86DCED91}" srcOrd="1" destOrd="0" presId="urn:microsoft.com/office/officeart/2005/8/layout/radial1"/>
    <dgm:cxn modelId="{D74D70D9-38B0-4AF6-83CB-C893A10CEBB6}" srcId="{F575E187-C5C4-4849-97AE-EA47FE8BFE7D}" destId="{9C188427-3096-4AFD-9808-DE8DC17D9DDE}" srcOrd="0" destOrd="0" parTransId="{0EE5F7D5-28B3-4444-B0D9-84D3D045ECCE}" sibTransId="{9301C8AB-8D40-45F2-BEB6-4E4D3F3D68DE}"/>
    <dgm:cxn modelId="{260E822A-8707-49E0-A21E-606CCD27BBE3}" type="presOf" srcId="{9C188427-3096-4AFD-9808-DE8DC17D9DDE}" destId="{D53111FE-8B53-45D0-94AA-29561D4A7FEC}" srcOrd="0" destOrd="0" presId="urn:microsoft.com/office/officeart/2005/8/layout/radial1"/>
    <dgm:cxn modelId="{CD7149DF-E70D-4FD3-8826-AD25B7B6B8D6}" type="presOf" srcId="{0E161C54-E07B-44A7-91F4-94E7F02FCD8F}" destId="{89CBE8F8-3170-4311-BBBB-F881CF1E7D8B}" srcOrd="1" destOrd="0" presId="urn:microsoft.com/office/officeart/2005/8/layout/radial1"/>
    <dgm:cxn modelId="{1F72C4D1-EE53-4FA7-B657-6A32A17C2955}" type="presOf" srcId="{19C5B4C8-F923-49C1-B077-E01181FE3BEB}" destId="{99867D39-EFEC-49E5-A1D5-4175B9845A96}" srcOrd="0" destOrd="0" presId="urn:microsoft.com/office/officeart/2005/8/layout/radial1"/>
    <dgm:cxn modelId="{CDD19A1E-FF99-466C-9C8C-B038A719A3B5}" srcId="{F575E187-C5C4-4849-97AE-EA47FE8BFE7D}" destId="{0E50F7DF-6ADB-4A27-9128-B4D831D6868C}" srcOrd="4" destOrd="0" parTransId="{845EC2E3-129B-4268-9FA5-C02E93EDB09D}" sibTransId="{FDD333F2-ADED-456F-B4C4-DD6E0ECFC009}"/>
    <dgm:cxn modelId="{48730B0A-425C-4127-AF40-8A1B0FB6A12B}" type="presOf" srcId="{39CD6E5C-BD40-4DB7-8C74-3ADECCBFA63E}" destId="{55B4D390-B49A-4BAC-9964-D1987F820E61}" srcOrd="1" destOrd="0" presId="urn:microsoft.com/office/officeart/2005/8/layout/radial1"/>
    <dgm:cxn modelId="{5C3E525E-B9E0-4C14-886A-3AE0ABA50043}" type="presOf" srcId="{845EC2E3-129B-4268-9FA5-C02E93EDB09D}" destId="{68868EC7-F018-4A8B-9439-A277ACF9B6A5}" srcOrd="1" destOrd="0" presId="urn:microsoft.com/office/officeart/2005/8/layout/radial1"/>
    <dgm:cxn modelId="{0B941EC0-7EAC-4D57-B244-959D695BD5FA}" type="presOf" srcId="{19C5B4C8-F923-49C1-B077-E01181FE3BEB}" destId="{9C926FA4-CC61-4D8E-9DD8-8B526EBBE6C5}" srcOrd="1" destOrd="0" presId="urn:microsoft.com/office/officeart/2005/8/layout/radial1"/>
    <dgm:cxn modelId="{206014A2-3755-45C2-BD6B-F9BE5582749E}" type="presOf" srcId="{F28407DD-DF46-4F28-81D4-4F34FAF06E8C}" destId="{E78CABA5-0146-4459-8188-D8F203FB6564}" srcOrd="0" destOrd="0" presId="urn:microsoft.com/office/officeart/2005/8/layout/radial1"/>
    <dgm:cxn modelId="{F5DF746E-80A7-4EB8-A3DF-5EB3B9495E5F}" srcId="{F575E187-C5C4-4849-97AE-EA47FE8BFE7D}" destId="{755DF50B-1F2F-4FCD-B39F-AAE7C9947990}" srcOrd="7" destOrd="0" parTransId="{19C5B4C8-F923-49C1-B077-E01181FE3BEB}" sibTransId="{29E30F78-4CC6-407E-9505-F7AE8D1C2FEB}"/>
    <dgm:cxn modelId="{AEDCB7D6-B56B-4C4D-9572-2006FF4EE97B}" type="presOf" srcId="{845EC2E3-129B-4268-9FA5-C02E93EDB09D}" destId="{EDC7CE69-F9AB-4D18-9A4B-CE0E93BD0729}" srcOrd="0" destOrd="0" presId="urn:microsoft.com/office/officeart/2005/8/layout/radial1"/>
    <dgm:cxn modelId="{226A3E24-7757-46ED-BED8-502002D4B9C7}" type="presOf" srcId="{0E161C54-E07B-44A7-91F4-94E7F02FCD8F}" destId="{C56F6D99-5782-478E-9F85-F376367002EC}" srcOrd="0" destOrd="0" presId="urn:microsoft.com/office/officeart/2005/8/layout/radial1"/>
    <dgm:cxn modelId="{73E6B829-59A3-4B90-8AA0-E4FC5CA916FF}" srcId="{F575E187-C5C4-4849-97AE-EA47FE8BFE7D}" destId="{AC889567-FCDD-4BA7-897D-49EABFE8D65E}" srcOrd="2" destOrd="0" parTransId="{D839FE1F-830B-4C2B-BB16-EA3002EA7E12}" sibTransId="{FBD30D6F-DF32-4507-A05F-8FFBD38A627D}"/>
    <dgm:cxn modelId="{CC9611E6-4975-4D21-9472-C06E8650DFC5}" srcId="{F575E187-C5C4-4849-97AE-EA47FE8BFE7D}" destId="{4D03AA70-B616-49E1-AE56-ED7736C014A8}" srcOrd="6" destOrd="0" parTransId="{F28407DD-DF46-4F28-81D4-4F34FAF06E8C}" sibTransId="{2581BBF2-3FB3-40B7-ADF3-C5AF9DDDB01E}"/>
    <dgm:cxn modelId="{AAFFEB14-00E8-41D7-8680-6877313CCAC9}" type="presOf" srcId="{AEF1AAC1-562D-4D25-873F-0E3596F740B2}" destId="{64A6602C-F59E-4DDB-998A-38472D7C3CF8}" srcOrd="0" destOrd="0" presId="urn:microsoft.com/office/officeart/2005/8/layout/radial1"/>
    <dgm:cxn modelId="{8D3ED380-AEE3-4DFE-BDC1-2C5B548F0DB2}" type="presOf" srcId="{5A593F00-4CDC-4504-8E12-34C73ED8BB12}" destId="{CB6E9892-F4BC-434B-B87E-89AA2CBB19B8}" srcOrd="0" destOrd="0" presId="urn:microsoft.com/office/officeart/2005/8/layout/radial1"/>
    <dgm:cxn modelId="{8670A83E-B205-4239-B604-78DC812EE564}" srcId="{F575E187-C5C4-4849-97AE-EA47FE8BFE7D}" destId="{5A593F00-4CDC-4504-8E12-34C73ED8BB12}" srcOrd="3" destOrd="0" parTransId="{39CD6E5C-BD40-4DB7-8C74-3ADECCBFA63E}" sibTransId="{4602730C-DABE-45A3-9065-8592A8C1AE13}"/>
    <dgm:cxn modelId="{DEE247E4-58AF-4D95-92DF-0765AC4FA62E}" type="presOf" srcId="{4D03AA70-B616-49E1-AE56-ED7736C014A8}" destId="{141C4E45-BC36-4973-967D-F90B9114C3E4}" srcOrd="0" destOrd="0" presId="urn:microsoft.com/office/officeart/2005/8/layout/radial1"/>
    <dgm:cxn modelId="{3A5637DE-D25E-4AB2-910E-DEA6048CD6ED}" srcId="{C879E9DA-1EE1-41B5-A89E-14DB7CC18A48}" destId="{F575E187-C5C4-4849-97AE-EA47FE8BFE7D}" srcOrd="0" destOrd="0" parTransId="{2A8FF82B-25ED-4C21-B05B-60C5A6B00372}" sibTransId="{B09E3D54-446B-4565-881A-32E12AF41ECE}"/>
    <dgm:cxn modelId="{485A2C05-7A75-4B2E-9AC6-23165DCD80FC}" type="presOf" srcId="{D839FE1F-830B-4C2B-BB16-EA3002EA7E12}" destId="{1D743D62-B350-446C-9BCF-10AC25FE9B2E}" srcOrd="0" destOrd="0" presId="urn:microsoft.com/office/officeart/2005/8/layout/radial1"/>
    <dgm:cxn modelId="{E4428F9F-27CE-4E77-96BE-14FA1B3E5ABE}" type="presOf" srcId="{AC889567-FCDD-4BA7-897D-49EABFE8D65E}" destId="{2716A9DC-4FCA-4CAF-BD47-F8977CEC7594}" srcOrd="0" destOrd="0" presId="urn:microsoft.com/office/officeart/2005/8/layout/radial1"/>
    <dgm:cxn modelId="{6124C294-F459-4FEB-BB24-1B8556F9FA2E}" type="presOf" srcId="{D839FE1F-830B-4C2B-BB16-EA3002EA7E12}" destId="{76700E3C-F7FA-474B-A911-D3CE43421BD3}" srcOrd="1" destOrd="0" presId="urn:microsoft.com/office/officeart/2005/8/layout/radial1"/>
    <dgm:cxn modelId="{AC60EFED-A3EA-4890-A02B-82B157A75FA3}" type="presOf" srcId="{F575E187-C5C4-4849-97AE-EA47FE8BFE7D}" destId="{668C0399-47F9-47E2-BC30-5BF56CDACF4D}" srcOrd="0" destOrd="0" presId="urn:microsoft.com/office/officeart/2005/8/layout/radial1"/>
    <dgm:cxn modelId="{E2ED0EC4-9EEA-44C4-ACC3-2403A6946AD0}" type="presOf" srcId="{C879E9DA-1EE1-41B5-A89E-14DB7CC18A48}" destId="{95F3D1A4-315A-43D7-9BDB-782D6361336D}" srcOrd="0" destOrd="0" presId="urn:microsoft.com/office/officeart/2005/8/layout/radial1"/>
    <dgm:cxn modelId="{B27E3B41-2E53-4DFB-AD79-104ABE9EF38C}" type="presOf" srcId="{0E50F7DF-6ADB-4A27-9128-B4D831D6868C}" destId="{B79C8D8F-FCE8-4E28-BC6B-C45D9102749C}" srcOrd="0" destOrd="0" presId="urn:microsoft.com/office/officeart/2005/8/layout/radial1"/>
    <dgm:cxn modelId="{184F2947-7117-4588-8476-86E399CAB76B}" srcId="{F575E187-C5C4-4849-97AE-EA47FE8BFE7D}" destId="{037E0F7C-C642-4A71-B776-C1E200A27AC3}" srcOrd="5" destOrd="0" parTransId="{0E161C54-E07B-44A7-91F4-94E7F02FCD8F}" sibTransId="{C4A7A6C0-911A-49A1-8D43-CDA92C1D89CB}"/>
    <dgm:cxn modelId="{A36DC25B-F7AD-4F60-890F-2CAE0165D93B}" type="presOf" srcId="{39CD6E5C-BD40-4DB7-8C74-3ADECCBFA63E}" destId="{A5BF95C5-B4CB-4012-9E4E-73883E6EDD89}" srcOrd="0" destOrd="0" presId="urn:microsoft.com/office/officeart/2005/8/layout/radial1"/>
    <dgm:cxn modelId="{932924C2-A42E-416F-B8C2-21DA57F64659}" type="presParOf" srcId="{95F3D1A4-315A-43D7-9BDB-782D6361336D}" destId="{668C0399-47F9-47E2-BC30-5BF56CDACF4D}" srcOrd="0" destOrd="0" presId="urn:microsoft.com/office/officeart/2005/8/layout/radial1"/>
    <dgm:cxn modelId="{4CDEB536-E599-4DF2-9AFD-9BB7FD04AB4C}" type="presParOf" srcId="{95F3D1A4-315A-43D7-9BDB-782D6361336D}" destId="{B88B7F85-B9D3-4854-A6AA-EB8A15FAF60B}" srcOrd="1" destOrd="0" presId="urn:microsoft.com/office/officeart/2005/8/layout/radial1"/>
    <dgm:cxn modelId="{0C23B83A-8440-490A-84FD-DF7CB33ECE51}" type="presParOf" srcId="{B88B7F85-B9D3-4854-A6AA-EB8A15FAF60B}" destId="{DDA04068-6DBF-4A89-A086-017613F71C30}" srcOrd="0" destOrd="0" presId="urn:microsoft.com/office/officeart/2005/8/layout/radial1"/>
    <dgm:cxn modelId="{3E6DDAA4-BB46-4242-9535-3BE04B5768EF}" type="presParOf" srcId="{95F3D1A4-315A-43D7-9BDB-782D6361336D}" destId="{D53111FE-8B53-45D0-94AA-29561D4A7FEC}" srcOrd="2" destOrd="0" presId="urn:microsoft.com/office/officeart/2005/8/layout/radial1"/>
    <dgm:cxn modelId="{E06F8C64-FE02-4AF0-87A9-E117DFDF659C}" type="presParOf" srcId="{95F3D1A4-315A-43D7-9BDB-782D6361336D}" destId="{2E3A5E9B-9E06-43DC-B217-2AB29F056343}" srcOrd="3" destOrd="0" presId="urn:microsoft.com/office/officeart/2005/8/layout/radial1"/>
    <dgm:cxn modelId="{9D42E1CE-988F-4F81-9A4A-D0939B425214}" type="presParOf" srcId="{2E3A5E9B-9E06-43DC-B217-2AB29F056343}" destId="{C268309E-1299-4928-B0E8-F2CEA7A0260E}" srcOrd="0" destOrd="0" presId="urn:microsoft.com/office/officeart/2005/8/layout/radial1"/>
    <dgm:cxn modelId="{DB4A6478-0545-49C9-ACF9-7E713588C001}" type="presParOf" srcId="{95F3D1A4-315A-43D7-9BDB-782D6361336D}" destId="{64A6602C-F59E-4DDB-998A-38472D7C3CF8}" srcOrd="4" destOrd="0" presId="urn:microsoft.com/office/officeart/2005/8/layout/radial1"/>
    <dgm:cxn modelId="{9E15C445-7FDF-4F76-86C5-E3974501AB9C}" type="presParOf" srcId="{95F3D1A4-315A-43D7-9BDB-782D6361336D}" destId="{1D743D62-B350-446C-9BCF-10AC25FE9B2E}" srcOrd="5" destOrd="0" presId="urn:microsoft.com/office/officeart/2005/8/layout/radial1"/>
    <dgm:cxn modelId="{C4696B76-F29A-490F-9E43-7B5E6F91362B}" type="presParOf" srcId="{1D743D62-B350-446C-9BCF-10AC25FE9B2E}" destId="{76700E3C-F7FA-474B-A911-D3CE43421BD3}" srcOrd="0" destOrd="0" presId="urn:microsoft.com/office/officeart/2005/8/layout/radial1"/>
    <dgm:cxn modelId="{60FF9089-9A66-4805-9EE0-B58D005AB766}" type="presParOf" srcId="{95F3D1A4-315A-43D7-9BDB-782D6361336D}" destId="{2716A9DC-4FCA-4CAF-BD47-F8977CEC7594}" srcOrd="6" destOrd="0" presId="urn:microsoft.com/office/officeart/2005/8/layout/radial1"/>
    <dgm:cxn modelId="{E0915F9C-65DC-4F96-8C81-D154A89AA936}" type="presParOf" srcId="{95F3D1A4-315A-43D7-9BDB-782D6361336D}" destId="{A5BF95C5-B4CB-4012-9E4E-73883E6EDD89}" srcOrd="7" destOrd="0" presId="urn:microsoft.com/office/officeart/2005/8/layout/radial1"/>
    <dgm:cxn modelId="{6AAA5964-9286-442C-B556-9FE14D4EC6E8}" type="presParOf" srcId="{A5BF95C5-B4CB-4012-9E4E-73883E6EDD89}" destId="{55B4D390-B49A-4BAC-9964-D1987F820E61}" srcOrd="0" destOrd="0" presId="urn:microsoft.com/office/officeart/2005/8/layout/radial1"/>
    <dgm:cxn modelId="{70D4FBDC-8D09-4D79-A6E0-6D2A50669C70}" type="presParOf" srcId="{95F3D1A4-315A-43D7-9BDB-782D6361336D}" destId="{CB6E9892-F4BC-434B-B87E-89AA2CBB19B8}" srcOrd="8" destOrd="0" presId="urn:microsoft.com/office/officeart/2005/8/layout/radial1"/>
    <dgm:cxn modelId="{DADAC2CF-F02C-43A8-BDDB-4B313F54446B}" type="presParOf" srcId="{95F3D1A4-315A-43D7-9BDB-782D6361336D}" destId="{EDC7CE69-F9AB-4D18-9A4B-CE0E93BD0729}" srcOrd="9" destOrd="0" presId="urn:microsoft.com/office/officeart/2005/8/layout/radial1"/>
    <dgm:cxn modelId="{70306F52-D05E-4CB7-B6C5-1652F8919E95}" type="presParOf" srcId="{EDC7CE69-F9AB-4D18-9A4B-CE0E93BD0729}" destId="{68868EC7-F018-4A8B-9439-A277ACF9B6A5}" srcOrd="0" destOrd="0" presId="urn:microsoft.com/office/officeart/2005/8/layout/radial1"/>
    <dgm:cxn modelId="{15AA3D4B-0732-43A5-A33E-81B2C08D260B}" type="presParOf" srcId="{95F3D1A4-315A-43D7-9BDB-782D6361336D}" destId="{B79C8D8F-FCE8-4E28-BC6B-C45D9102749C}" srcOrd="10" destOrd="0" presId="urn:microsoft.com/office/officeart/2005/8/layout/radial1"/>
    <dgm:cxn modelId="{E531BC9A-4E73-4AA7-BA7C-CE3E004EF8FF}" type="presParOf" srcId="{95F3D1A4-315A-43D7-9BDB-782D6361336D}" destId="{C56F6D99-5782-478E-9F85-F376367002EC}" srcOrd="11" destOrd="0" presId="urn:microsoft.com/office/officeart/2005/8/layout/radial1"/>
    <dgm:cxn modelId="{0D9417B5-1AA3-4DA7-A871-90B0390476BB}" type="presParOf" srcId="{C56F6D99-5782-478E-9F85-F376367002EC}" destId="{89CBE8F8-3170-4311-BBBB-F881CF1E7D8B}" srcOrd="0" destOrd="0" presId="urn:microsoft.com/office/officeart/2005/8/layout/radial1"/>
    <dgm:cxn modelId="{8F79C324-D5EF-44A9-B94A-01025357EBEA}" type="presParOf" srcId="{95F3D1A4-315A-43D7-9BDB-782D6361336D}" destId="{CCB90273-E379-4698-BAAF-C17874CAC042}" srcOrd="12" destOrd="0" presId="urn:microsoft.com/office/officeart/2005/8/layout/radial1"/>
    <dgm:cxn modelId="{5C463E85-ED17-4A12-AED2-4ED76A78B41B}" type="presParOf" srcId="{95F3D1A4-315A-43D7-9BDB-782D6361336D}" destId="{E78CABA5-0146-4459-8188-D8F203FB6564}" srcOrd="13" destOrd="0" presId="urn:microsoft.com/office/officeart/2005/8/layout/radial1"/>
    <dgm:cxn modelId="{41308BCC-F467-49EC-9165-DCF6E74C69C5}" type="presParOf" srcId="{E78CABA5-0146-4459-8188-D8F203FB6564}" destId="{35D1CCF2-B932-4130-95F7-4ACE86DCED91}" srcOrd="0" destOrd="0" presId="urn:microsoft.com/office/officeart/2005/8/layout/radial1"/>
    <dgm:cxn modelId="{EFD8C396-4726-4897-8EC5-AF8E8EE994FF}" type="presParOf" srcId="{95F3D1A4-315A-43D7-9BDB-782D6361336D}" destId="{141C4E45-BC36-4973-967D-F90B9114C3E4}" srcOrd="14" destOrd="0" presId="urn:microsoft.com/office/officeart/2005/8/layout/radial1"/>
    <dgm:cxn modelId="{87A765FF-77A7-498B-96F4-A90AE03C2265}" type="presParOf" srcId="{95F3D1A4-315A-43D7-9BDB-782D6361336D}" destId="{99867D39-EFEC-49E5-A1D5-4175B9845A96}" srcOrd="15" destOrd="0" presId="urn:microsoft.com/office/officeart/2005/8/layout/radial1"/>
    <dgm:cxn modelId="{49213238-0434-4619-962E-9699E76B4B63}" type="presParOf" srcId="{99867D39-EFEC-49E5-A1D5-4175B9845A96}" destId="{9C926FA4-CC61-4D8E-9DD8-8B526EBBE6C5}" srcOrd="0" destOrd="0" presId="urn:microsoft.com/office/officeart/2005/8/layout/radial1"/>
    <dgm:cxn modelId="{BC5FB871-E1DB-49A6-80E9-F21D31A0B54A}" type="presParOf" srcId="{95F3D1A4-315A-43D7-9BDB-782D6361336D}" destId="{C9A596F8-72F3-4B78-9AEE-F9D89EE28F24}" srcOrd="1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 Id="rId9" Type="http://schemas.microsoft.com/office/2006/relationships/legacyDiagramText" Target="legacyDiagramText9.bin"/></Relationships>
</file>

<file path=ppt/drawings/_rels/vmlDrawing2.vml.rels><?xml version="1.0" encoding="UTF-8" standalone="yes"?>
<Relationships xmlns="http://schemas.openxmlformats.org/package/2006/relationships"><Relationship Id="rId8" Type="http://schemas.microsoft.com/office/2006/relationships/legacyDiagramText" Target="legacyDiagramText17.bin"/><Relationship Id="rId3" Type="http://schemas.microsoft.com/office/2006/relationships/legacyDiagramText" Target="legacyDiagramText12.bin"/><Relationship Id="rId7" Type="http://schemas.microsoft.com/office/2006/relationships/legacyDiagramText" Target="legacyDiagramText16.bin"/><Relationship Id="rId2" Type="http://schemas.microsoft.com/office/2006/relationships/legacyDiagramText" Target="legacyDiagramText11.bin"/><Relationship Id="rId1" Type="http://schemas.microsoft.com/office/2006/relationships/legacyDiagramText" Target="legacyDiagramText10.bin"/><Relationship Id="rId6" Type="http://schemas.microsoft.com/office/2006/relationships/legacyDiagramText" Target="legacyDiagramText15.bin"/><Relationship Id="rId5" Type="http://schemas.microsoft.com/office/2006/relationships/legacyDiagramText" Target="legacyDiagramText14.bin"/><Relationship Id="rId4" Type="http://schemas.microsoft.com/office/2006/relationships/legacyDiagramText" Target="legacyDiagramText13.bin"/><Relationship Id="rId9" Type="http://schemas.microsoft.com/office/2006/relationships/legacyDiagramText" Target="legacyDiagramText18.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7854A-F531-426E-9575-6F05116FDB0F}" type="datetimeFigureOut">
              <a:rPr lang="en-US" smtClean="0"/>
              <a:pPr/>
              <a:t>8/2/2012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F40E5-8D19-481C-BC6A-2B4CD1A414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Exercise. For</a:t>
            </a:r>
            <a:r>
              <a:rPr lang="en-US" baseline="0" dirty="0" smtClean="0"/>
              <a:t> the next few moments, list all the things you are worried about, stressed about, things that didn’t go your way in the last 2 or 3 days. Now take a moment to list all of the things you enjoyed or really appreciated in the last 2 or 3 days. How many did you get of each? How superficial are each of the lists? </a:t>
            </a:r>
            <a:endParaRPr lang="en-US" dirty="0"/>
          </a:p>
        </p:txBody>
      </p:sp>
      <p:sp>
        <p:nvSpPr>
          <p:cNvPr id="4" name="Slide Number Placeholder 3"/>
          <p:cNvSpPr>
            <a:spLocks noGrp="1"/>
          </p:cNvSpPr>
          <p:nvPr>
            <p:ph type="sldNum" sz="quarter" idx="10"/>
          </p:nvPr>
        </p:nvSpPr>
        <p:spPr/>
        <p:txBody>
          <a:bodyPr/>
          <a:lstStyle/>
          <a:p>
            <a:fld id="{80CF40E5-8D19-481C-BC6A-2B4CD1A414A1}"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is it so hard for us to stay on our valued path?</a:t>
            </a:r>
            <a:endParaRPr lang="en-US" dirty="0"/>
          </a:p>
        </p:txBody>
      </p:sp>
      <p:sp>
        <p:nvSpPr>
          <p:cNvPr id="4" name="Slide Number Placeholder 3"/>
          <p:cNvSpPr>
            <a:spLocks noGrp="1"/>
          </p:cNvSpPr>
          <p:nvPr>
            <p:ph type="sldNum" sz="quarter" idx="10"/>
          </p:nvPr>
        </p:nvSpPr>
        <p:spPr/>
        <p:txBody>
          <a:bodyPr/>
          <a:lstStyle/>
          <a:p>
            <a:fld id="{80CF40E5-8D19-481C-BC6A-2B4CD1A414A1}"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a:t>
            </a:r>
            <a:r>
              <a:rPr lang="en-US" baseline="0" dirty="0" smtClean="0"/>
              <a:t> get comfortable in your chair. Close your eyes.. </a:t>
            </a:r>
          </a:p>
          <a:p>
            <a:endParaRPr lang="en-US" baseline="0" dirty="0" smtClean="0"/>
          </a:p>
          <a:p>
            <a:r>
              <a:rPr lang="en-US" dirty="0" smtClean="0"/>
              <a:t>Think of a time in your life when you DID NOT chose to do something, at least in part, because it was very scary. </a:t>
            </a:r>
            <a:r>
              <a:rPr lang="en-US" baseline="0" dirty="0" smtClean="0"/>
              <a:t>Let’s just be with noticing this process. </a:t>
            </a:r>
            <a:r>
              <a:rPr lang="en-US" dirty="0" smtClean="0"/>
              <a:t>Try to think back</a:t>
            </a:r>
            <a:r>
              <a:rPr lang="en-US" baseline="0" dirty="0" smtClean="0"/>
              <a:t> to the moment you considered saying YES to this choice. What did you notice inside of you? What showed up that pulled you in one direction or another? Now think back to the moment you decided to say NO to this choice.</a:t>
            </a:r>
            <a:r>
              <a:rPr lang="en-US" dirty="0" smtClean="0"/>
              <a:t> What did you tell yourself about why you decided not to do this?  How many features of this are linked to values? How many features</a:t>
            </a:r>
            <a:r>
              <a:rPr lang="en-US" baseline="0" dirty="0" smtClean="0"/>
              <a:t> are linked to avoidance or other protective moves? </a:t>
            </a:r>
            <a:endParaRPr lang="en-US" dirty="0" smtClean="0"/>
          </a:p>
          <a:p>
            <a:endParaRPr lang="en-US" dirty="0" smtClean="0"/>
          </a:p>
          <a:p>
            <a:r>
              <a:rPr lang="en-US" dirty="0" smtClean="0"/>
              <a:t>Now think of</a:t>
            </a:r>
            <a:r>
              <a:rPr lang="en-US" baseline="0" dirty="0" smtClean="0"/>
              <a:t> a time in your life that you chose to or made a commitment to do something and you followed through. Think about this process. What came up for you when you were about to make the decision? What came up for you as you approached the activity? At what points did you notice having “second thoughts” or doubts? What emotions arose? How close did you come to NOT doing it? What helped you keep your commitment? </a:t>
            </a:r>
            <a:endParaRPr lang="en-US" dirty="0" smtClean="0"/>
          </a:p>
          <a:p>
            <a:endParaRPr lang="en-US" dirty="0"/>
          </a:p>
        </p:txBody>
      </p:sp>
      <p:sp>
        <p:nvSpPr>
          <p:cNvPr id="4" name="Slide Number Placeholder 3"/>
          <p:cNvSpPr>
            <a:spLocks noGrp="1"/>
          </p:cNvSpPr>
          <p:nvPr>
            <p:ph type="sldNum" sz="quarter" idx="10"/>
          </p:nvPr>
        </p:nvSpPr>
        <p:spPr/>
        <p:txBody>
          <a:bodyPr/>
          <a:lstStyle/>
          <a:p>
            <a:fld id="{80CF40E5-8D19-481C-BC6A-2B4CD1A414A1}"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CF40E5-8D19-481C-BC6A-2B4CD1A414A1}" type="slidenum">
              <a:rPr lang="en-US" smtClean="0"/>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3A63565-9D91-4EE1-908B-10252ADE3968}" type="datetimeFigureOut">
              <a:rPr lang="en-US" smtClean="0"/>
              <a:pPr/>
              <a:t>8/2/2012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1CFFF82-2414-450E-A405-22F0C43C66A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A63565-9D91-4EE1-908B-10252ADE3968}" type="datetimeFigureOut">
              <a:rPr lang="en-US" smtClean="0"/>
              <a:pPr/>
              <a:t>8/2/2012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FFF82-2414-450E-A405-22F0C43C66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A63565-9D91-4EE1-908B-10252ADE3968}" type="datetimeFigureOut">
              <a:rPr lang="en-US" smtClean="0"/>
              <a:pPr/>
              <a:t>8/2/2012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FFF82-2414-450E-A405-22F0C43C66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BFB25A2-B54E-4BD2-BF83-2E521A4AF85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3A63565-9D91-4EE1-908B-10252ADE3968}" type="datetimeFigureOut">
              <a:rPr lang="en-US" smtClean="0"/>
              <a:pPr/>
              <a:t>8/2/2012</a:t>
            </a:fld>
            <a:endParaRPr lang="en-US"/>
          </a:p>
        </p:txBody>
      </p:sp>
      <p:sp>
        <p:nvSpPr>
          <p:cNvPr id="9" name="Slide Number Placeholder 8"/>
          <p:cNvSpPr>
            <a:spLocks noGrp="1"/>
          </p:cNvSpPr>
          <p:nvPr>
            <p:ph type="sldNum" sz="quarter" idx="15"/>
          </p:nvPr>
        </p:nvSpPr>
        <p:spPr/>
        <p:txBody>
          <a:bodyPr rtlCol="0"/>
          <a:lstStyle/>
          <a:p>
            <a:fld id="{11CFFF82-2414-450E-A405-22F0C43C66AD}"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3A63565-9D91-4EE1-908B-10252ADE3968}" type="datetimeFigureOut">
              <a:rPr lang="en-US" smtClean="0"/>
              <a:pPr/>
              <a:t>8/2/2012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1CFFF82-2414-450E-A405-22F0C43C66A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3A63565-9D91-4EE1-908B-10252ADE3968}" type="datetimeFigureOut">
              <a:rPr lang="en-US" smtClean="0"/>
              <a:pPr/>
              <a:t>8/2/2012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FFF82-2414-450E-A405-22F0C43C66AD}"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3A63565-9D91-4EE1-908B-10252ADE3968}" type="datetimeFigureOut">
              <a:rPr lang="en-US" smtClean="0"/>
              <a:pPr/>
              <a:t>8/2/2012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CFFF82-2414-450E-A405-22F0C43C66A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3A63565-9D91-4EE1-908B-10252ADE3968}" type="datetimeFigureOut">
              <a:rPr lang="en-US" smtClean="0"/>
              <a:pPr/>
              <a:t>8/2/2012</a:t>
            </a:fld>
            <a:endParaRPr lang="en-US"/>
          </a:p>
        </p:txBody>
      </p:sp>
      <p:sp>
        <p:nvSpPr>
          <p:cNvPr id="7" name="Slide Number Placeholder 6"/>
          <p:cNvSpPr>
            <a:spLocks noGrp="1"/>
          </p:cNvSpPr>
          <p:nvPr>
            <p:ph type="sldNum" sz="quarter" idx="11"/>
          </p:nvPr>
        </p:nvSpPr>
        <p:spPr/>
        <p:txBody>
          <a:bodyPr rtlCol="0"/>
          <a:lstStyle/>
          <a:p>
            <a:fld id="{11CFFF82-2414-450E-A405-22F0C43C66A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63565-9D91-4EE1-908B-10252ADE3968}" type="datetimeFigureOut">
              <a:rPr lang="en-US" smtClean="0"/>
              <a:pPr/>
              <a:t>8/2/2012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CFFF82-2414-450E-A405-22F0C43C66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3A63565-9D91-4EE1-908B-10252ADE3968}" type="datetimeFigureOut">
              <a:rPr lang="en-US" smtClean="0"/>
              <a:pPr/>
              <a:t>8/2/2012</a:t>
            </a:fld>
            <a:endParaRPr lang="en-US"/>
          </a:p>
        </p:txBody>
      </p:sp>
      <p:sp>
        <p:nvSpPr>
          <p:cNvPr id="22" name="Slide Number Placeholder 21"/>
          <p:cNvSpPr>
            <a:spLocks noGrp="1"/>
          </p:cNvSpPr>
          <p:nvPr>
            <p:ph type="sldNum" sz="quarter" idx="15"/>
          </p:nvPr>
        </p:nvSpPr>
        <p:spPr/>
        <p:txBody>
          <a:bodyPr rtlCol="0"/>
          <a:lstStyle/>
          <a:p>
            <a:fld id="{11CFFF82-2414-450E-A405-22F0C43C66A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3A63565-9D91-4EE1-908B-10252ADE3968}" type="datetimeFigureOut">
              <a:rPr lang="en-US" smtClean="0"/>
              <a:pPr/>
              <a:t>8/2/2012</a:t>
            </a:fld>
            <a:endParaRPr lang="en-US"/>
          </a:p>
        </p:txBody>
      </p:sp>
      <p:sp>
        <p:nvSpPr>
          <p:cNvPr id="18" name="Slide Number Placeholder 17"/>
          <p:cNvSpPr>
            <a:spLocks noGrp="1"/>
          </p:cNvSpPr>
          <p:nvPr>
            <p:ph type="sldNum" sz="quarter" idx="11"/>
          </p:nvPr>
        </p:nvSpPr>
        <p:spPr/>
        <p:txBody>
          <a:bodyPr rtlCol="0"/>
          <a:lstStyle/>
          <a:p>
            <a:fld id="{11CFFF82-2414-450E-A405-22F0C43C66A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3A63565-9D91-4EE1-908B-10252ADE3968}" type="datetimeFigureOut">
              <a:rPr lang="en-US" smtClean="0"/>
              <a:pPr/>
              <a:t>8/2/2012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CFFF82-2414-450E-A405-22F0C43C66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contextualpsychology.org/" TargetMode="External"/><Relationship Id="rId2" Type="http://schemas.openxmlformats.org/officeDocument/2006/relationships/hyperlink" Target="mailto:jcplumb@gmai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533400"/>
            <a:ext cx="6172200" cy="2362200"/>
          </a:xfrm>
        </p:spPr>
        <p:txBody>
          <a:bodyPr>
            <a:normAutofit/>
          </a:bodyPr>
          <a:lstStyle/>
          <a:p>
            <a:r>
              <a:rPr lang="en-US" sz="3300" dirty="0" smtClean="0"/>
              <a:t>Orienting to Values with Every Step: </a:t>
            </a:r>
            <a:r>
              <a:rPr lang="en-US" sz="2800" dirty="0" smtClean="0"/>
              <a:t>Weaving Values Work into Clinical Practice</a:t>
            </a:r>
            <a:endParaRPr lang="en-US" sz="2800" dirty="0"/>
          </a:p>
        </p:txBody>
      </p:sp>
      <p:sp>
        <p:nvSpPr>
          <p:cNvPr id="3" name="Subtitle 2"/>
          <p:cNvSpPr>
            <a:spLocks noGrp="1"/>
          </p:cNvSpPr>
          <p:nvPr>
            <p:ph type="subTitle" idx="1"/>
          </p:nvPr>
        </p:nvSpPr>
        <p:spPr>
          <a:xfrm>
            <a:off x="2438400" y="3276600"/>
            <a:ext cx="6172200" cy="3200400"/>
          </a:xfrm>
        </p:spPr>
        <p:txBody>
          <a:bodyPr>
            <a:normAutofit/>
          </a:bodyPr>
          <a:lstStyle/>
          <a:p>
            <a:r>
              <a:rPr lang="en-US" sz="2200" dirty="0" smtClean="0"/>
              <a:t>Jennifer Plumb Vilardaga</a:t>
            </a:r>
          </a:p>
          <a:p>
            <a:endParaRPr lang="en-US" dirty="0" smtClean="0"/>
          </a:p>
          <a:p>
            <a:r>
              <a:rPr lang="en-US" dirty="0" smtClean="0"/>
              <a:t>University of Nevada, Reno &amp;</a:t>
            </a:r>
          </a:p>
          <a:p>
            <a:r>
              <a:rPr lang="en-US" dirty="0" smtClean="0"/>
              <a:t>VA Puget Sound Healthcare System. Seattle, WA</a:t>
            </a:r>
          </a:p>
          <a:p>
            <a:endParaRPr lang="en-US" dirty="0" smtClean="0"/>
          </a:p>
          <a:p>
            <a:r>
              <a:rPr lang="en-US" dirty="0" smtClean="0"/>
              <a:t>Presented July 22, 2012 at </a:t>
            </a:r>
          </a:p>
          <a:p>
            <a:r>
              <a:rPr lang="en-US" dirty="0" smtClean="0"/>
              <a:t>ACBS World Conference X</a:t>
            </a:r>
          </a:p>
          <a:p>
            <a:r>
              <a:rPr lang="en-US" dirty="0" smtClean="0"/>
              <a:t>Washington, DC, USA</a:t>
            </a: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of Our Clients</a:t>
            </a:r>
            <a:endParaRPr lang="en-US" dirty="0"/>
          </a:p>
        </p:txBody>
      </p:sp>
      <p:sp>
        <p:nvSpPr>
          <p:cNvPr id="3" name="Content Placeholder 2"/>
          <p:cNvSpPr>
            <a:spLocks noGrp="1"/>
          </p:cNvSpPr>
          <p:nvPr>
            <p:ph sz="quarter" idx="1"/>
          </p:nvPr>
        </p:nvSpPr>
        <p:spPr/>
        <p:txBody>
          <a:bodyPr/>
          <a:lstStyle/>
          <a:p>
            <a:r>
              <a:rPr lang="en-US" dirty="0" smtClean="0"/>
              <a:t>Come to us when something isn’t working in their lives</a:t>
            </a:r>
          </a:p>
          <a:p>
            <a:endParaRPr lang="en-US" dirty="0" smtClean="0"/>
          </a:p>
          <a:p>
            <a:pPr lvl="1"/>
            <a:r>
              <a:rPr lang="en-US" dirty="0" smtClean="0"/>
              <a:t>Someone told them</a:t>
            </a:r>
          </a:p>
          <a:p>
            <a:pPr lvl="1"/>
            <a:endParaRPr lang="en-US" dirty="0" smtClean="0"/>
          </a:p>
          <a:p>
            <a:pPr lvl="1"/>
            <a:r>
              <a:rPr lang="en-US" dirty="0" smtClean="0"/>
              <a:t>They are noticing</a:t>
            </a:r>
          </a:p>
          <a:p>
            <a:pPr lvl="1"/>
            <a:endParaRPr lang="en-US" dirty="0" smtClean="0"/>
          </a:p>
          <a:p>
            <a:r>
              <a:rPr lang="en-US" dirty="0" smtClean="0"/>
              <a:t>Desire: make life better</a:t>
            </a:r>
          </a:p>
          <a:p>
            <a:pPr lvl="1"/>
            <a:r>
              <a:rPr lang="en-US" dirty="0" smtClean="0"/>
              <a:t>Burden vs. adventure</a:t>
            </a:r>
          </a:p>
          <a:p>
            <a:pPr lvl="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Values</a:t>
            </a:r>
            <a:endParaRPr lang="en-US" dirty="0"/>
          </a:p>
        </p:txBody>
      </p:sp>
      <p:sp>
        <p:nvSpPr>
          <p:cNvPr id="3" name="Content Placeholder 2"/>
          <p:cNvSpPr>
            <a:spLocks noGrp="1"/>
          </p:cNvSpPr>
          <p:nvPr>
            <p:ph sz="quarter" idx="1"/>
          </p:nvPr>
        </p:nvSpPr>
        <p:spPr/>
        <p:txBody>
          <a:bodyPr/>
          <a:lstStyle/>
          <a:p>
            <a:r>
              <a:rPr lang="en-US" dirty="0" smtClean="0"/>
              <a:t>Freely chosen </a:t>
            </a:r>
          </a:p>
          <a:p>
            <a:r>
              <a:rPr lang="en-US" dirty="0" smtClean="0"/>
              <a:t>Verbally constructed consequences</a:t>
            </a:r>
          </a:p>
          <a:p>
            <a:r>
              <a:rPr lang="en-US" dirty="0" smtClean="0"/>
              <a:t>Of ongoing, dynamic, evolving patterns of activity</a:t>
            </a:r>
          </a:p>
          <a:p>
            <a:r>
              <a:rPr lang="en-US" dirty="0" smtClean="0"/>
              <a:t>Which establishes predominant reinforcers for that activity</a:t>
            </a:r>
          </a:p>
          <a:p>
            <a:r>
              <a:rPr lang="en-US" dirty="0" smtClean="0"/>
              <a:t>That are intrinsic in engagement in the valued behavior pattern itself</a:t>
            </a:r>
          </a:p>
          <a:p>
            <a:pPr>
              <a:buNone/>
            </a:pPr>
            <a:endParaRPr lang="en-US" dirty="0" smtClean="0"/>
          </a:p>
          <a:p>
            <a:pPr>
              <a:buNone/>
            </a:pPr>
            <a:r>
              <a:rPr lang="en-US" dirty="0" smtClean="0"/>
              <a:t>Wilson &amp; </a:t>
            </a:r>
            <a:r>
              <a:rPr lang="en-US" dirty="0" err="1" smtClean="0"/>
              <a:t>DuFrene</a:t>
            </a:r>
            <a:r>
              <a:rPr lang="en-US" dirty="0" smtClean="0"/>
              <a:t>, 2009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Other Important Features</a:t>
            </a:r>
            <a:endParaRPr lang="en-US" dirty="0"/>
          </a:p>
        </p:txBody>
      </p:sp>
      <p:sp>
        <p:nvSpPr>
          <p:cNvPr id="3" name="Content Placeholder 2"/>
          <p:cNvSpPr>
            <a:spLocks noGrp="1"/>
          </p:cNvSpPr>
          <p:nvPr>
            <p:ph sz="quarter" idx="1"/>
          </p:nvPr>
        </p:nvSpPr>
        <p:spPr>
          <a:xfrm>
            <a:off x="457200" y="1447800"/>
            <a:ext cx="4191000" cy="4953000"/>
          </a:xfrm>
        </p:spPr>
        <p:txBody>
          <a:bodyPr>
            <a:normAutofit/>
          </a:bodyPr>
          <a:lstStyle/>
          <a:p>
            <a:r>
              <a:rPr lang="en-US" dirty="0" smtClean="0"/>
              <a:t>Develop within a </a:t>
            </a:r>
            <a:r>
              <a:rPr lang="en-US" dirty="0" err="1" smtClean="0"/>
              <a:t>socioverbal</a:t>
            </a:r>
            <a:r>
              <a:rPr lang="en-US" dirty="0" smtClean="0"/>
              <a:t> context</a:t>
            </a:r>
          </a:p>
          <a:p>
            <a:pPr lvl="1"/>
            <a:r>
              <a:rPr lang="en-US" dirty="0" smtClean="0"/>
              <a:t>Therapy is a great one!</a:t>
            </a:r>
          </a:p>
          <a:p>
            <a:endParaRPr lang="en-US" dirty="0" smtClean="0"/>
          </a:p>
          <a:p>
            <a:r>
              <a:rPr lang="en-US" dirty="0" smtClean="0"/>
              <a:t>Can never be completely attained</a:t>
            </a:r>
          </a:p>
          <a:p>
            <a:pPr lvl="1"/>
            <a:r>
              <a:rPr lang="en-US" dirty="0" smtClean="0"/>
              <a:t>Frustration vs. exploration</a:t>
            </a:r>
          </a:p>
          <a:p>
            <a:pPr lvl="1"/>
            <a:endParaRPr lang="en-US" dirty="0" smtClean="0"/>
          </a:p>
          <a:p>
            <a:r>
              <a:rPr lang="en-US" dirty="0" smtClean="0"/>
              <a:t>Values as a direction, not the destination</a:t>
            </a:r>
          </a:p>
        </p:txBody>
      </p:sp>
      <p:pic>
        <p:nvPicPr>
          <p:cNvPr id="21506" name="Picture 2" descr="https://encrypted-tbn2.google.com/images?q=tbn:ANd9GcRSSjX-FmmZ7nH7QN1o-kwxUgfNYWavsuuUyjV7G0iAQULAF7kL"/>
          <p:cNvPicPr>
            <a:picLocks noChangeAspect="1" noChangeArrowheads="1"/>
          </p:cNvPicPr>
          <p:nvPr/>
        </p:nvPicPr>
        <p:blipFill>
          <a:blip r:embed="rId2" cstate="print"/>
          <a:srcRect/>
          <a:stretch>
            <a:fillRect/>
          </a:stretch>
        </p:blipFill>
        <p:spPr bwMode="auto">
          <a:xfrm>
            <a:off x="5638800" y="3429000"/>
            <a:ext cx="1752600" cy="3129643"/>
          </a:xfrm>
          <a:prstGeom prst="rect">
            <a:avLst/>
          </a:prstGeom>
          <a:noFill/>
        </p:spPr>
      </p:pic>
      <p:pic>
        <p:nvPicPr>
          <p:cNvPr id="21508" name="Picture 4" descr="https://encrypted-tbn3.google.com/images?q=tbn:ANd9GcQRIVcnnqlUQQkbSGGPJblwNZq6mrtufLe0ec7au0OjW61Bq9vlug"/>
          <p:cNvPicPr>
            <a:picLocks noChangeAspect="1" noChangeArrowheads="1"/>
          </p:cNvPicPr>
          <p:nvPr/>
        </p:nvPicPr>
        <p:blipFill>
          <a:blip r:embed="rId3" cstate="print"/>
          <a:srcRect/>
          <a:stretch>
            <a:fillRect/>
          </a:stretch>
        </p:blipFill>
        <p:spPr bwMode="auto">
          <a:xfrm>
            <a:off x="4953000" y="1371600"/>
            <a:ext cx="2638425" cy="17335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Features</a:t>
            </a:r>
            <a:endParaRPr lang="en-US" dirty="0"/>
          </a:p>
        </p:txBody>
      </p:sp>
      <p:sp>
        <p:nvSpPr>
          <p:cNvPr id="3" name="Content Placeholder 2"/>
          <p:cNvSpPr>
            <a:spLocks noGrp="1"/>
          </p:cNvSpPr>
          <p:nvPr>
            <p:ph sz="quarter" idx="1"/>
          </p:nvPr>
        </p:nvSpPr>
        <p:spPr/>
        <p:txBody>
          <a:bodyPr/>
          <a:lstStyle/>
          <a:p>
            <a:r>
              <a:rPr lang="en-US" dirty="0" smtClean="0"/>
              <a:t>Self-directed rules</a:t>
            </a:r>
          </a:p>
          <a:p>
            <a:pPr lvl="1"/>
            <a:r>
              <a:rPr lang="en-US" dirty="0" smtClean="0"/>
              <a:t>Help us choose behaviors that are likely to have particular consequences</a:t>
            </a:r>
          </a:p>
          <a:p>
            <a:pPr lvl="1"/>
            <a:r>
              <a:rPr lang="en-US" dirty="0" err="1" smtClean="0"/>
              <a:t>Motivative</a:t>
            </a:r>
            <a:r>
              <a:rPr lang="en-US" dirty="0" smtClean="0"/>
              <a:t> </a:t>
            </a:r>
            <a:r>
              <a:rPr lang="en-US" dirty="0" err="1" smtClean="0"/>
              <a:t>augmental</a:t>
            </a:r>
            <a:r>
              <a:rPr lang="en-US" dirty="0" smtClean="0"/>
              <a:t> rules</a:t>
            </a:r>
          </a:p>
          <a:p>
            <a:pPr lvl="2"/>
            <a:r>
              <a:rPr lang="en-US" dirty="0" smtClean="0"/>
              <a:t>Verbal relational networks alter the degree to which previously established consequences function as reinforcers or punishers</a:t>
            </a:r>
          </a:p>
          <a:p>
            <a:pPr lvl="2"/>
            <a:r>
              <a:rPr lang="en-US" dirty="0" smtClean="0"/>
              <a:t>“I am grateful for my friends” </a:t>
            </a:r>
          </a:p>
          <a:p>
            <a:pPr lvl="2">
              <a:buNone/>
            </a:pPr>
            <a:endParaRPr lang="en-US" dirty="0" smtClean="0"/>
          </a:p>
          <a:p>
            <a:pPr lvl="1"/>
            <a:r>
              <a:rPr lang="en-US" dirty="0" err="1" smtClean="0"/>
              <a:t>Heirarchical</a:t>
            </a:r>
            <a:r>
              <a:rPr lang="en-US" dirty="0" smtClean="0"/>
              <a:t> relational networks</a:t>
            </a:r>
          </a:p>
          <a:p>
            <a:pPr lvl="2"/>
            <a:r>
              <a:rPr lang="en-US" dirty="0" smtClean="0"/>
              <a:t>Extensive and complex</a:t>
            </a:r>
          </a:p>
          <a:p>
            <a:pPr lvl="2"/>
            <a:r>
              <a:rPr lang="en-US" dirty="0" smtClean="0"/>
              <a:t>Consequences may be abstract</a:t>
            </a:r>
          </a:p>
          <a:p>
            <a:pPr lvl="2"/>
            <a:r>
              <a:rPr lang="en-US" dirty="0" smtClean="0"/>
              <a:t>E.g., A just society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oices cartoon.jpg"/>
          <p:cNvPicPr>
            <a:picLocks noGrp="1" noChangeAspect="1"/>
          </p:cNvPicPr>
          <p:nvPr>
            <p:ph sz="quarter" idx="1"/>
          </p:nvPr>
        </p:nvPicPr>
        <p:blipFill>
          <a:blip r:embed="rId2" cstate="print"/>
          <a:stretch>
            <a:fillRect/>
          </a:stretch>
        </p:blipFill>
        <p:spPr>
          <a:xfrm>
            <a:off x="762000" y="-20053"/>
            <a:ext cx="6477000" cy="681789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More Theory</a:t>
            </a:r>
            <a:endParaRPr lang="en-US" dirty="0"/>
          </a:p>
        </p:txBody>
      </p:sp>
      <p:sp>
        <p:nvSpPr>
          <p:cNvPr id="3" name="Content Placeholder 2"/>
          <p:cNvSpPr>
            <a:spLocks noGrp="1"/>
          </p:cNvSpPr>
          <p:nvPr>
            <p:ph sz="quarter" idx="1"/>
          </p:nvPr>
        </p:nvSpPr>
        <p:spPr/>
        <p:txBody>
          <a:bodyPr>
            <a:normAutofit/>
          </a:bodyPr>
          <a:lstStyle/>
          <a:p>
            <a:r>
              <a:rPr lang="en-US" dirty="0" smtClean="0"/>
              <a:t>RFT</a:t>
            </a:r>
          </a:p>
          <a:p>
            <a:pPr lvl="1"/>
            <a:r>
              <a:rPr lang="en-US" dirty="0" err="1" smtClean="0"/>
              <a:t>Pliance</a:t>
            </a:r>
            <a:endParaRPr lang="en-US" dirty="0" smtClean="0"/>
          </a:p>
          <a:p>
            <a:pPr lvl="2"/>
            <a:r>
              <a:rPr lang="en-US" dirty="0" smtClean="0"/>
              <a:t>Wear your coat, it’s cold outside</a:t>
            </a:r>
          </a:p>
          <a:p>
            <a:pPr lvl="2"/>
            <a:r>
              <a:rPr lang="en-US" dirty="0" err="1" smtClean="0"/>
              <a:t>Reinforcer</a:t>
            </a:r>
            <a:r>
              <a:rPr lang="en-US" dirty="0" smtClean="0"/>
              <a:t> (verbalized or perceived) comes from the social community </a:t>
            </a:r>
            <a:r>
              <a:rPr lang="en-US" i="1" dirty="0" smtClean="0"/>
              <a:t>for following the rule </a:t>
            </a:r>
          </a:p>
          <a:p>
            <a:pPr lvl="1"/>
            <a:r>
              <a:rPr lang="en-US" dirty="0" smtClean="0"/>
              <a:t>Tracking</a:t>
            </a:r>
          </a:p>
          <a:p>
            <a:pPr lvl="2"/>
            <a:r>
              <a:rPr lang="en-US" dirty="0" smtClean="0"/>
              <a:t>It’s cold outside, I will wear a coat [been cold without a coat when it has been this temperature before]</a:t>
            </a:r>
          </a:p>
          <a:p>
            <a:pPr lvl="2"/>
            <a:r>
              <a:rPr lang="en-US" dirty="0" err="1" smtClean="0"/>
              <a:t>Reinforcer</a:t>
            </a:r>
            <a:r>
              <a:rPr lang="en-US" dirty="0" smtClean="0"/>
              <a:t> </a:t>
            </a:r>
            <a:r>
              <a:rPr lang="en-US" i="1" dirty="0" smtClean="0"/>
              <a:t>comes from the environment  through engaging in the activity</a:t>
            </a:r>
          </a:p>
          <a:p>
            <a:pPr lvl="2"/>
            <a:r>
              <a:rPr lang="en-US" dirty="0" smtClean="0"/>
              <a:t>Rule is abstracted as a result of contacting the natural environment</a:t>
            </a:r>
          </a:p>
          <a:p>
            <a:pPr lvl="2"/>
            <a:endParaRPr lang="en-US" dirty="0" smtClean="0"/>
          </a:p>
          <a:p>
            <a:r>
              <a:rPr lang="en-US" dirty="0" smtClean="0"/>
              <a:t>How would these show up in therapy?</a:t>
            </a:r>
          </a:p>
          <a:p>
            <a:pPr>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Pliant Valuing</a:t>
            </a:r>
            <a:endParaRPr lang="en-US" dirty="0"/>
          </a:p>
        </p:txBody>
      </p:sp>
      <p:sp>
        <p:nvSpPr>
          <p:cNvPr id="3" name="Content Placeholder 2"/>
          <p:cNvSpPr>
            <a:spLocks noGrp="1"/>
          </p:cNvSpPr>
          <p:nvPr>
            <p:ph sz="quarter" idx="1"/>
          </p:nvPr>
        </p:nvSpPr>
        <p:spPr>
          <a:xfrm>
            <a:off x="457200" y="1143000"/>
            <a:ext cx="7467600" cy="1905000"/>
          </a:xfrm>
        </p:spPr>
        <p:txBody>
          <a:bodyPr/>
          <a:lstStyle/>
          <a:p>
            <a:r>
              <a:rPr lang="en-US" dirty="0" smtClean="0"/>
              <a:t>Examples with your clients?</a:t>
            </a:r>
          </a:p>
          <a:p>
            <a:endParaRPr lang="en-US" dirty="0" smtClean="0"/>
          </a:p>
          <a:p>
            <a:r>
              <a:rPr lang="en-US" dirty="0" smtClean="0"/>
              <a:t>Examples with yourself?</a:t>
            </a:r>
            <a:endParaRPr lang="en-US" dirty="0"/>
          </a:p>
        </p:txBody>
      </p:sp>
      <p:pic>
        <p:nvPicPr>
          <p:cNvPr id="18434" name="Picture 2" descr="https://encrypted-tbn3.google.com/images?q=tbn:ANd9GcSodVSo5gejACGvpgkheoqyRG2DPmLvV-cJmFPVAX9yOf32iog2yA"/>
          <p:cNvPicPr>
            <a:picLocks noChangeAspect="1" noChangeArrowheads="1"/>
          </p:cNvPicPr>
          <p:nvPr/>
        </p:nvPicPr>
        <p:blipFill>
          <a:blip r:embed="rId2" cstate="print"/>
          <a:srcRect/>
          <a:stretch>
            <a:fillRect/>
          </a:stretch>
        </p:blipFill>
        <p:spPr bwMode="auto">
          <a:xfrm>
            <a:off x="2209800" y="2644521"/>
            <a:ext cx="4572000" cy="403479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Self-Assessment 3</a:t>
            </a:r>
            <a:endParaRPr lang="en-US" dirty="0"/>
          </a:p>
        </p:txBody>
      </p:sp>
      <p:sp>
        <p:nvSpPr>
          <p:cNvPr id="3" name="Content Placeholder 2"/>
          <p:cNvSpPr>
            <a:spLocks noGrp="1"/>
          </p:cNvSpPr>
          <p:nvPr>
            <p:ph sz="quarter" idx="1"/>
          </p:nvPr>
        </p:nvSpPr>
        <p:spPr/>
        <p:txBody>
          <a:bodyPr/>
          <a:lstStyle/>
          <a:p>
            <a:r>
              <a:rPr lang="en-US" dirty="0" smtClean="0"/>
              <a:t>What client presentations /people are hardest for you to work with?</a:t>
            </a:r>
          </a:p>
          <a:p>
            <a:pPr lvl="1"/>
            <a:r>
              <a:rPr lang="en-US" dirty="0" smtClean="0"/>
              <a:t>What do you think may be underneath this for you? What might you be afraid of/unwilling to have/worried about happening? </a:t>
            </a:r>
          </a:p>
          <a:p>
            <a:endParaRPr lang="en-US" dirty="0" smtClean="0"/>
          </a:p>
          <a:p>
            <a:r>
              <a:rPr lang="en-US" dirty="0" smtClean="0"/>
              <a:t>What client presentations /people are easiest for you to work with?</a:t>
            </a:r>
          </a:p>
          <a:p>
            <a:pPr lvl="1"/>
            <a:r>
              <a:rPr lang="en-US" dirty="0" smtClean="0"/>
              <a:t>What might be easy about this? (e.g., understanding, similar attitudes, shared experiences). What values do you think are similar?</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of Us…</a:t>
            </a:r>
            <a:endParaRPr lang="en-US" dirty="0"/>
          </a:p>
        </p:txBody>
      </p:sp>
      <p:sp>
        <p:nvSpPr>
          <p:cNvPr id="3" name="Content Placeholder 2"/>
          <p:cNvSpPr>
            <a:spLocks noGrp="1"/>
          </p:cNvSpPr>
          <p:nvPr>
            <p:ph sz="quarter" idx="1"/>
          </p:nvPr>
        </p:nvSpPr>
        <p:spPr/>
        <p:txBody>
          <a:bodyPr/>
          <a:lstStyle/>
          <a:p>
            <a:r>
              <a:rPr lang="en-US" dirty="0" smtClean="0"/>
              <a:t>In Moments when we are walking our path….</a:t>
            </a:r>
          </a:p>
          <a:p>
            <a:pPr lvl="1"/>
            <a:r>
              <a:rPr lang="en-US" dirty="0" smtClean="0"/>
              <a:t>Present and Aware</a:t>
            </a:r>
          </a:p>
          <a:p>
            <a:pPr lvl="1"/>
            <a:r>
              <a:rPr lang="en-US" dirty="0" smtClean="0"/>
              <a:t>Listen</a:t>
            </a:r>
          </a:p>
          <a:p>
            <a:pPr lvl="1"/>
            <a:r>
              <a:rPr lang="en-US" dirty="0" smtClean="0"/>
              <a:t>Reflect</a:t>
            </a:r>
          </a:p>
          <a:p>
            <a:pPr lvl="1"/>
            <a:r>
              <a:rPr lang="en-US" dirty="0" smtClean="0"/>
              <a:t>Empathize</a:t>
            </a:r>
          </a:p>
          <a:p>
            <a:pPr lvl="1"/>
            <a:r>
              <a:rPr lang="en-US" dirty="0" smtClean="0"/>
              <a:t>Self-Compassionate</a:t>
            </a:r>
          </a:p>
          <a:p>
            <a:pPr lvl="1"/>
            <a:r>
              <a:rPr lang="en-US" dirty="0" smtClean="0"/>
              <a:t>Share</a:t>
            </a:r>
          </a:p>
          <a:p>
            <a:pPr lvl="1"/>
            <a:r>
              <a:rPr lang="en-US" dirty="0" smtClean="0"/>
              <a:t>Model</a:t>
            </a:r>
          </a:p>
          <a:p>
            <a:pPr lvl="1"/>
            <a:r>
              <a:rPr lang="en-US" dirty="0" smtClean="0"/>
              <a:t>Instigate</a:t>
            </a:r>
          </a:p>
          <a:p>
            <a:pPr lvl="1"/>
            <a:r>
              <a:rPr lang="en-US" dirty="0" smtClean="0"/>
              <a:t>Reinforce</a:t>
            </a:r>
          </a:p>
          <a:p>
            <a:pPr lvl="1"/>
            <a:endParaRPr lang="en-US" dirty="0" smtClean="0"/>
          </a:p>
          <a:p>
            <a:pPr lvl="1"/>
            <a:r>
              <a:rPr lang="en-US" dirty="0" smtClean="0"/>
              <a:t>Others?</a:t>
            </a:r>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of Us…</a:t>
            </a:r>
            <a:endParaRPr lang="en-US" dirty="0"/>
          </a:p>
        </p:txBody>
      </p:sp>
      <p:sp>
        <p:nvSpPr>
          <p:cNvPr id="3" name="Content Placeholder 2"/>
          <p:cNvSpPr>
            <a:spLocks noGrp="1"/>
          </p:cNvSpPr>
          <p:nvPr>
            <p:ph sz="quarter" idx="1"/>
          </p:nvPr>
        </p:nvSpPr>
        <p:spPr/>
        <p:txBody>
          <a:bodyPr/>
          <a:lstStyle/>
          <a:p>
            <a:r>
              <a:rPr lang="en-US" dirty="0" smtClean="0"/>
              <a:t>In Moments when we are not walking our path….</a:t>
            </a:r>
          </a:p>
          <a:p>
            <a:pPr lvl="1"/>
            <a:r>
              <a:rPr lang="en-US" dirty="0" smtClean="0"/>
              <a:t>Entangled with thoughts</a:t>
            </a:r>
          </a:p>
          <a:p>
            <a:pPr lvl="1"/>
            <a:r>
              <a:rPr lang="en-US" dirty="0" smtClean="0"/>
              <a:t>Work too hard</a:t>
            </a:r>
          </a:p>
          <a:p>
            <a:pPr lvl="1"/>
            <a:r>
              <a:rPr lang="en-US" dirty="0" smtClean="0"/>
              <a:t>Reassure/Try to Take Away</a:t>
            </a:r>
          </a:p>
          <a:p>
            <a:pPr lvl="1"/>
            <a:r>
              <a:rPr lang="en-US" dirty="0" smtClean="0"/>
              <a:t>Pressure/Convince</a:t>
            </a:r>
          </a:p>
          <a:p>
            <a:pPr lvl="1"/>
            <a:r>
              <a:rPr lang="en-US" dirty="0" smtClean="0"/>
              <a:t>Orient toward private suffering</a:t>
            </a:r>
          </a:p>
          <a:p>
            <a:pPr lvl="1"/>
            <a:r>
              <a:rPr lang="en-US" dirty="0" smtClean="0"/>
              <a:t>Not self-compassionate</a:t>
            </a:r>
          </a:p>
          <a:p>
            <a:pPr lvl="1"/>
            <a:r>
              <a:rPr lang="en-US" dirty="0" smtClean="0"/>
              <a:t>Lose sight of our values</a:t>
            </a:r>
          </a:p>
          <a:p>
            <a:pPr lvl="1"/>
            <a:r>
              <a:rPr lang="en-US" dirty="0" smtClean="0"/>
              <a:t>Narrow focus on change from the Now</a:t>
            </a:r>
          </a:p>
          <a:p>
            <a:pPr lvl="1"/>
            <a:endParaRPr lang="en-US" dirty="0" smtClean="0"/>
          </a:p>
          <a:p>
            <a:pPr lvl="1"/>
            <a:r>
              <a:rPr lang="en-US" dirty="0" smtClean="0"/>
              <a:t>And this isn’t just with our clients…. </a:t>
            </a:r>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762000"/>
          </a:xfrm>
        </p:spPr>
        <p:txBody>
          <a:bodyPr/>
          <a:lstStyle/>
          <a:p>
            <a:r>
              <a:rPr lang="en-US" dirty="0" smtClean="0"/>
              <a:t>Our Valued Path Today</a:t>
            </a:r>
            <a:endParaRPr lang="en-US" dirty="0"/>
          </a:p>
        </p:txBody>
      </p:sp>
      <p:sp>
        <p:nvSpPr>
          <p:cNvPr id="3" name="Content Placeholder 2"/>
          <p:cNvSpPr>
            <a:spLocks noGrp="1"/>
          </p:cNvSpPr>
          <p:nvPr>
            <p:ph sz="quarter" idx="1"/>
          </p:nvPr>
        </p:nvSpPr>
        <p:spPr>
          <a:xfrm>
            <a:off x="457200" y="1295400"/>
            <a:ext cx="5410200" cy="5178552"/>
          </a:xfrm>
        </p:spPr>
        <p:txBody>
          <a:bodyPr>
            <a:normAutofit/>
          </a:bodyPr>
          <a:lstStyle/>
          <a:p>
            <a:r>
              <a:rPr lang="en-US" dirty="0" smtClean="0"/>
              <a:t>Overview</a:t>
            </a:r>
          </a:p>
          <a:p>
            <a:pPr lvl="1"/>
            <a:r>
              <a:rPr lang="en-US" dirty="0" smtClean="0"/>
              <a:t>Theory</a:t>
            </a:r>
          </a:p>
          <a:p>
            <a:pPr lvl="1"/>
            <a:r>
              <a:rPr lang="en-US" dirty="0" smtClean="0"/>
              <a:t>Practice</a:t>
            </a:r>
          </a:p>
          <a:p>
            <a:pPr lvl="1"/>
            <a:r>
              <a:rPr lang="en-US" dirty="0" smtClean="0"/>
              <a:t>Tools</a:t>
            </a:r>
          </a:p>
          <a:p>
            <a:pPr lvl="1">
              <a:buNone/>
            </a:pPr>
            <a:endParaRPr lang="en-US" dirty="0" smtClean="0"/>
          </a:p>
          <a:p>
            <a:r>
              <a:rPr lang="en-US" dirty="0" smtClean="0"/>
              <a:t>Values Self-Assessment</a:t>
            </a:r>
          </a:p>
          <a:p>
            <a:endParaRPr lang="en-US" dirty="0" smtClean="0"/>
          </a:p>
          <a:p>
            <a:r>
              <a:rPr lang="en-US" dirty="0" smtClean="0"/>
              <a:t>Role-Play and Group Work</a:t>
            </a:r>
          </a:p>
          <a:p>
            <a:endParaRPr lang="en-US" dirty="0" smtClean="0"/>
          </a:p>
          <a:p>
            <a:r>
              <a:rPr lang="en-US" dirty="0" smtClean="0"/>
              <a:t>Goal: Increase repertoire for talking about and expressing what matters</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Link between Values and Pain</a:t>
            </a:r>
            <a:endParaRPr lang="en-US" dirty="0"/>
          </a:p>
        </p:txBody>
      </p:sp>
      <p:sp>
        <p:nvSpPr>
          <p:cNvPr id="3" name="Content Placeholder 2"/>
          <p:cNvSpPr>
            <a:spLocks noGrp="1"/>
          </p:cNvSpPr>
          <p:nvPr>
            <p:ph sz="quarter" idx="1"/>
          </p:nvPr>
        </p:nvSpPr>
        <p:spPr/>
        <p:txBody>
          <a:bodyPr/>
          <a:lstStyle/>
          <a:p>
            <a:r>
              <a:rPr lang="en-US" dirty="0" smtClean="0"/>
              <a:t>Values </a:t>
            </a:r>
          </a:p>
          <a:p>
            <a:r>
              <a:rPr lang="en-US" dirty="0" smtClean="0"/>
              <a:t>Vulnerability</a:t>
            </a:r>
          </a:p>
          <a:p>
            <a:endParaRPr lang="en-US" dirty="0" smtClean="0"/>
          </a:p>
          <a:p>
            <a:r>
              <a:rPr lang="en-US" dirty="0" smtClean="0"/>
              <a:t>Fear of loss, failure, abandonment</a:t>
            </a:r>
          </a:p>
          <a:p>
            <a:endParaRPr lang="en-US" dirty="0" smtClean="0"/>
          </a:p>
          <a:p>
            <a:r>
              <a:rPr lang="en-US" dirty="0" smtClean="0"/>
              <a:t>Thanks to language, we can experience that now</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066800" y="533400"/>
          <a:ext cx="6035675"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505200" y="5486400"/>
            <a:ext cx="1295400" cy="323165"/>
          </a:xfrm>
          <a:prstGeom prst="rect">
            <a:avLst/>
          </a:prstGeom>
          <a:noFill/>
        </p:spPr>
        <p:txBody>
          <a:bodyPr wrap="square" rtlCol="0">
            <a:spAutoFit/>
          </a:bodyPr>
          <a:lstStyle/>
          <a:p>
            <a:r>
              <a:rPr lang="en-US" sz="1500" b="1" dirty="0" smtClean="0">
                <a:latin typeface="Arial" pitchFamily="34" charset="0"/>
                <a:cs typeface="Arial" pitchFamily="34" charset="0"/>
              </a:rPr>
              <a:t>Tenderness</a:t>
            </a:r>
            <a:endParaRPr lang="en-US" sz="1500" b="1" dirty="0">
              <a:latin typeface="Arial" pitchFamily="34" charset="0"/>
              <a:cs typeface="Arial" pitchFamily="34" charset="0"/>
            </a:endParaRPr>
          </a:p>
        </p:txBody>
      </p:sp>
      <p:sp>
        <p:nvSpPr>
          <p:cNvPr id="5" name="TextBox 4"/>
          <p:cNvSpPr txBox="1"/>
          <p:nvPr/>
        </p:nvSpPr>
        <p:spPr>
          <a:xfrm>
            <a:off x="1905000" y="4876800"/>
            <a:ext cx="1295400" cy="323165"/>
          </a:xfrm>
          <a:prstGeom prst="rect">
            <a:avLst/>
          </a:prstGeom>
          <a:noFill/>
        </p:spPr>
        <p:txBody>
          <a:bodyPr wrap="square" rtlCol="0">
            <a:spAutoFit/>
          </a:bodyPr>
          <a:lstStyle/>
          <a:p>
            <a:pPr algn="ctr"/>
            <a:r>
              <a:rPr lang="en-US" sz="1500" b="1" dirty="0" smtClean="0">
                <a:latin typeface="Arial" pitchFamily="34" charset="0"/>
                <a:cs typeface="Arial" pitchFamily="34" charset="0"/>
              </a:rPr>
              <a:t>Loneliness</a:t>
            </a:r>
            <a:endParaRPr lang="en-US" sz="15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7467600" cy="457200"/>
          </a:xfrm>
        </p:spPr>
        <p:txBody>
          <a:bodyPr>
            <a:normAutofit fontScale="90000"/>
          </a:bodyPr>
          <a:lstStyle/>
          <a:p>
            <a:r>
              <a:rPr lang="en-US" dirty="0" smtClean="0"/>
              <a:t>Fusion and Avoidance</a:t>
            </a:r>
            <a:endParaRPr lang="en-US" dirty="0"/>
          </a:p>
        </p:txBody>
      </p:sp>
      <p:graphicFrame>
        <p:nvGraphicFramePr>
          <p:cNvPr id="66562" name="Diagram 2"/>
          <p:cNvGraphicFramePr>
            <a:graphicFrameLocks/>
          </p:cNvGraphicFramePr>
          <p:nvPr>
            <p:ph sz="quarter" idx="1"/>
          </p:nvPr>
        </p:nvGraphicFramePr>
        <p:xfrm>
          <a:off x="990600" y="914400"/>
          <a:ext cx="6019800" cy="5711825"/>
        </p:xfrm>
        <a:graphic>
          <a:graphicData uri="http://schemas.openxmlformats.org/drawingml/2006/compatibility">
            <com:legacyDrawing xmlns:com="http://schemas.openxmlformats.org/drawingml/2006/compatibility" spid="_x0000_s3074"/>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487362"/>
          </a:xfrm>
        </p:spPr>
        <p:txBody>
          <a:bodyPr>
            <a:normAutofit fontScale="90000"/>
          </a:bodyPr>
          <a:lstStyle/>
          <a:p>
            <a:r>
              <a:rPr lang="en-US" dirty="0" smtClean="0"/>
              <a:t>Orienting to Values</a:t>
            </a:r>
            <a:endParaRPr lang="en-US" dirty="0"/>
          </a:p>
        </p:txBody>
      </p:sp>
      <p:graphicFrame>
        <p:nvGraphicFramePr>
          <p:cNvPr id="61442" name="Diagram 2"/>
          <p:cNvGraphicFramePr>
            <a:graphicFrameLocks/>
          </p:cNvGraphicFramePr>
          <p:nvPr>
            <p:ph sz="quarter" idx="1"/>
          </p:nvPr>
        </p:nvGraphicFramePr>
        <p:xfrm>
          <a:off x="990600" y="914400"/>
          <a:ext cx="6019800" cy="5635625"/>
        </p:xfrm>
        <a:graphic>
          <a:graphicData uri="http://schemas.openxmlformats.org/drawingml/2006/compatibility">
            <com:legacyDrawing xmlns:com="http://schemas.openxmlformats.org/drawingml/2006/compatibility" spid="_x0000_s4098"/>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219200" y="3733800"/>
            <a:ext cx="2362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86019" name="_s1029"/>
          <p:cNvSpPr>
            <a:spLocks noChangeArrowheads="1"/>
          </p:cNvSpPr>
          <p:nvPr/>
        </p:nvSpPr>
        <p:spPr bwMode="auto">
          <a:xfrm>
            <a:off x="3200400" y="2209800"/>
            <a:ext cx="2133600" cy="2136775"/>
          </a:xfrm>
          <a:prstGeom prst="ellipse">
            <a:avLst/>
          </a:prstGeom>
          <a:solidFill>
            <a:schemeClr val="accent1"/>
          </a:solidFill>
          <a:ln w="9525">
            <a:solidFill>
              <a:schemeClr val="tx1"/>
            </a:solidFill>
            <a:round/>
            <a:headEnd/>
            <a:tailEnd/>
          </a:ln>
        </p:spPr>
        <p:txBody>
          <a:bodyPr wrap="none" lIns="0" tIns="0" rIns="0" bIns="0" anchor="ctr"/>
          <a:lstStyle/>
          <a:p>
            <a:pPr algn="ctr"/>
            <a:r>
              <a:rPr lang="en-US" sz="3300" dirty="0"/>
              <a:t>Intimacy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6019"/>
                                        </p:tgtEl>
                                        <p:attrNameLst>
                                          <p:attrName>style.visibility</p:attrName>
                                        </p:attrNameLst>
                                      </p:cBhvr>
                                      <p:to>
                                        <p:strVal val="visible"/>
                                      </p:to>
                                    </p:set>
                                    <p:anim calcmode="lin" valueType="num">
                                      <p:cBhvr>
                                        <p:cTn id="7" dur="1000" fill="hold"/>
                                        <p:tgtEl>
                                          <p:spTgt spid="86019"/>
                                        </p:tgtEl>
                                        <p:attrNameLst>
                                          <p:attrName>ppt_w</p:attrName>
                                        </p:attrNameLst>
                                      </p:cBhvr>
                                      <p:tavLst>
                                        <p:tav tm="0">
                                          <p:val>
                                            <p:fltVal val="0"/>
                                          </p:val>
                                        </p:tav>
                                        <p:tav tm="100000">
                                          <p:val>
                                            <p:strVal val="#ppt_w"/>
                                          </p:val>
                                        </p:tav>
                                      </p:tavLst>
                                    </p:anim>
                                    <p:anim calcmode="lin" valueType="num">
                                      <p:cBhvr>
                                        <p:cTn id="8" dur="1000" fill="hold"/>
                                        <p:tgtEl>
                                          <p:spTgt spid="86019"/>
                                        </p:tgtEl>
                                        <p:attrNameLst>
                                          <p:attrName>ppt_h</p:attrName>
                                        </p:attrNameLst>
                                      </p:cBhvr>
                                      <p:tavLst>
                                        <p:tav tm="0">
                                          <p:val>
                                            <p:fltVal val="0"/>
                                          </p:val>
                                        </p:tav>
                                        <p:tav tm="100000">
                                          <p:val>
                                            <p:strVal val="#ppt_h"/>
                                          </p:val>
                                        </p:tav>
                                      </p:tavLst>
                                    </p:anim>
                                    <p:anim calcmode="lin" valueType="num">
                                      <p:cBhvr>
                                        <p:cTn id="9" dur="1000" fill="hold"/>
                                        <p:tgtEl>
                                          <p:spTgt spid="86019"/>
                                        </p:tgtEl>
                                        <p:attrNameLst>
                                          <p:attrName>style.rotation</p:attrName>
                                        </p:attrNameLst>
                                      </p:cBhvr>
                                      <p:tavLst>
                                        <p:tav tm="0">
                                          <p:val>
                                            <p:fltVal val="90"/>
                                          </p:val>
                                        </p:tav>
                                        <p:tav tm="100000">
                                          <p:val>
                                            <p:fltVal val="0"/>
                                          </p:val>
                                        </p:tav>
                                      </p:tavLst>
                                    </p:anim>
                                    <p:animEffect transition="in" filter="fade">
                                      <p:cBhvr>
                                        <p:cTn id="10" dur="10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_s1029"/>
          <p:cNvSpPr>
            <a:spLocks noChangeArrowheads="1"/>
          </p:cNvSpPr>
          <p:nvPr/>
        </p:nvSpPr>
        <p:spPr bwMode="auto">
          <a:xfrm>
            <a:off x="3200400" y="2209800"/>
            <a:ext cx="2133600" cy="2136775"/>
          </a:xfrm>
          <a:prstGeom prst="ellipse">
            <a:avLst/>
          </a:prstGeom>
          <a:solidFill>
            <a:schemeClr val="accent1"/>
          </a:solidFill>
          <a:ln w="9525">
            <a:solidFill>
              <a:schemeClr val="tx1"/>
            </a:solidFill>
            <a:round/>
            <a:headEnd/>
            <a:tailEnd/>
          </a:ln>
        </p:spPr>
        <p:txBody>
          <a:bodyPr wrap="none" lIns="0" tIns="0" rIns="0" bIns="0" anchor="ctr"/>
          <a:lstStyle/>
          <a:p>
            <a:pPr algn="ctr"/>
            <a:r>
              <a:rPr lang="en-US" sz="3300" dirty="0" smtClean="0"/>
              <a:t>Loss</a:t>
            </a:r>
            <a:endParaRPr lang="en-US" sz="3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dirty="0" smtClean="0"/>
              <a:t>Two sides of the same coin</a:t>
            </a:r>
          </a:p>
          <a:p>
            <a:r>
              <a:rPr lang="en-US" dirty="0" smtClean="0"/>
              <a:t>In our values we find out pain, and in our pain we find our values</a:t>
            </a:r>
            <a:endParaRPr lang="en-US" dirty="0"/>
          </a:p>
        </p:txBody>
      </p:sp>
      <p:sp>
        <p:nvSpPr>
          <p:cNvPr id="3" name="_s1029"/>
          <p:cNvSpPr>
            <a:spLocks noChangeArrowheads="1"/>
          </p:cNvSpPr>
          <p:nvPr/>
        </p:nvSpPr>
        <p:spPr bwMode="auto">
          <a:xfrm>
            <a:off x="2514600" y="2286000"/>
            <a:ext cx="2133600" cy="2136775"/>
          </a:xfrm>
          <a:prstGeom prst="ellipse">
            <a:avLst/>
          </a:prstGeom>
          <a:solidFill>
            <a:schemeClr val="accent1"/>
          </a:solidFill>
          <a:ln w="9525">
            <a:solidFill>
              <a:schemeClr val="tx1"/>
            </a:solidFill>
            <a:round/>
            <a:headEnd/>
            <a:tailEnd/>
          </a:ln>
        </p:spPr>
        <p:txBody>
          <a:bodyPr wrap="none" lIns="0" tIns="0" rIns="0" bIns="0" anchor="ctr"/>
          <a:lstStyle/>
          <a:p>
            <a:pPr algn="ctr"/>
            <a:r>
              <a:rPr lang="en-US" sz="3300"/>
              <a:t>Intimacy</a:t>
            </a:r>
          </a:p>
        </p:txBody>
      </p:sp>
      <p:sp>
        <p:nvSpPr>
          <p:cNvPr id="4" name="_s1031"/>
          <p:cNvSpPr>
            <a:spLocks noChangeArrowheads="1"/>
          </p:cNvSpPr>
          <p:nvPr/>
        </p:nvSpPr>
        <p:spPr bwMode="auto">
          <a:xfrm>
            <a:off x="4648200" y="2286000"/>
            <a:ext cx="2133600" cy="2136775"/>
          </a:xfrm>
          <a:prstGeom prst="ellipse">
            <a:avLst/>
          </a:prstGeom>
          <a:solidFill>
            <a:schemeClr val="accent1"/>
          </a:solidFill>
          <a:ln w="9525">
            <a:solidFill>
              <a:schemeClr val="tx1"/>
            </a:solidFill>
            <a:round/>
            <a:headEnd/>
            <a:tailEnd/>
          </a:ln>
        </p:spPr>
        <p:txBody>
          <a:bodyPr wrap="none" lIns="0" tIns="0" rIns="0" bIns="0" anchor="ctr"/>
          <a:lstStyle/>
          <a:p>
            <a:pPr algn="ctr" eaLnBrk="1" hangingPunct="1"/>
            <a:r>
              <a:rPr lang="en-US" sz="3300" dirty="0" smtClean="0"/>
              <a:t>Loss</a:t>
            </a:r>
            <a:endParaRPr lang="en-US" sz="33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And Now a Radical Idea</a:t>
            </a:r>
            <a:endParaRPr lang="en-US" dirty="0"/>
          </a:p>
        </p:txBody>
      </p:sp>
      <p:sp>
        <p:nvSpPr>
          <p:cNvPr id="3" name="Content Placeholder 2"/>
          <p:cNvSpPr>
            <a:spLocks noGrp="1"/>
          </p:cNvSpPr>
          <p:nvPr>
            <p:ph sz="quarter" idx="1"/>
          </p:nvPr>
        </p:nvSpPr>
        <p:spPr>
          <a:xfrm>
            <a:off x="457200" y="1143000"/>
            <a:ext cx="7467600" cy="5330952"/>
          </a:xfrm>
        </p:spPr>
        <p:txBody>
          <a:bodyPr>
            <a:normAutofit/>
          </a:bodyPr>
          <a:lstStyle/>
          <a:p>
            <a:r>
              <a:rPr lang="en-US" dirty="0" smtClean="0"/>
              <a:t>Just like values and vulnerability co-exist….</a:t>
            </a:r>
          </a:p>
          <a:p>
            <a:endParaRPr lang="en-US" dirty="0" smtClean="0"/>
          </a:p>
          <a:p>
            <a:r>
              <a:rPr lang="en-US" dirty="0" smtClean="0"/>
              <a:t>Human = Flawed    </a:t>
            </a:r>
          </a:p>
          <a:p>
            <a:endParaRPr lang="en-US" dirty="0" smtClean="0"/>
          </a:p>
          <a:p>
            <a:pPr lvl="1"/>
            <a:r>
              <a:rPr lang="en-US" dirty="0" smtClean="0"/>
              <a:t>AND (expanding relational network)</a:t>
            </a:r>
          </a:p>
          <a:p>
            <a:endParaRPr lang="en-US" dirty="0" smtClean="0"/>
          </a:p>
          <a:p>
            <a:r>
              <a:rPr lang="en-US" dirty="0" smtClean="0"/>
              <a:t>Human = Whole, Complete, Perfect</a:t>
            </a:r>
          </a:p>
          <a:p>
            <a:endParaRPr lang="en-US" dirty="0" smtClean="0"/>
          </a:p>
          <a:p>
            <a:r>
              <a:rPr lang="en-US" dirty="0" smtClean="0"/>
              <a:t>The You that Notices can notice both</a:t>
            </a:r>
          </a:p>
          <a:p>
            <a:endParaRPr lang="en-US" dirty="0" smtClean="0"/>
          </a:p>
          <a:p>
            <a:pPr>
              <a:buNone/>
            </a:pPr>
            <a:r>
              <a:rPr lang="en-US" dirty="0" smtClean="0"/>
              <a:t>ORIENTING QUESTION:</a:t>
            </a:r>
          </a:p>
          <a:p>
            <a:pPr>
              <a:buNone/>
            </a:pPr>
            <a:r>
              <a:rPr lang="en-US" dirty="0" smtClean="0"/>
              <a:t>What do you want to be about in the Next Moment?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r>
              <a:rPr lang="en-US" dirty="0" smtClean="0"/>
              <a:t>Therapist Values Declaration</a:t>
            </a:r>
            <a:endParaRPr lang="en-US" dirty="0"/>
          </a:p>
        </p:txBody>
      </p:sp>
      <p:sp>
        <p:nvSpPr>
          <p:cNvPr id="3" name="Content Placeholder 2"/>
          <p:cNvSpPr>
            <a:spLocks noGrp="1"/>
          </p:cNvSpPr>
          <p:nvPr>
            <p:ph sz="quarter" idx="1"/>
          </p:nvPr>
        </p:nvSpPr>
        <p:spPr>
          <a:xfrm>
            <a:off x="457200" y="990600"/>
            <a:ext cx="7467600" cy="5867400"/>
          </a:xfrm>
        </p:spPr>
        <p:txBody>
          <a:bodyPr>
            <a:normAutofit fontScale="85000" lnSpcReduction="10000"/>
          </a:bodyPr>
          <a:lstStyle/>
          <a:p>
            <a:pPr>
              <a:buNone/>
            </a:pPr>
            <a:r>
              <a:rPr lang="en-US" dirty="0" smtClean="0"/>
              <a:t>I will…</a:t>
            </a:r>
          </a:p>
          <a:p>
            <a:r>
              <a:rPr lang="en-US" sz="2500" dirty="0" smtClean="0"/>
              <a:t>Honor your vitality and what is important to you; knowing that you may not be aware of these things</a:t>
            </a:r>
          </a:p>
          <a:p>
            <a:endParaRPr lang="en-US" sz="200" dirty="0" smtClean="0"/>
          </a:p>
          <a:p>
            <a:r>
              <a:rPr lang="en-US" sz="2500" dirty="0" smtClean="0"/>
              <a:t>See You beyond your story of yourself and your suffering; honoring your learning history </a:t>
            </a:r>
          </a:p>
          <a:p>
            <a:endParaRPr lang="en-US" sz="200" dirty="0" smtClean="0"/>
          </a:p>
          <a:p>
            <a:r>
              <a:rPr lang="en-US" sz="2500" dirty="0" smtClean="0"/>
              <a:t>Empathize with the tendency to get stuck with your stories and desire to solve the ‘problem’ of your pain</a:t>
            </a:r>
          </a:p>
          <a:p>
            <a:pPr>
              <a:buNone/>
            </a:pPr>
            <a:endParaRPr lang="en-US" sz="200" dirty="0" smtClean="0"/>
          </a:p>
          <a:p>
            <a:r>
              <a:rPr lang="en-US" sz="2500" dirty="0" smtClean="0"/>
              <a:t>Appreciate the parts of you that know your vitality; and recognizing how scary living vitally can be, point out the human pull to avoid and move away from suffering that we both do</a:t>
            </a:r>
          </a:p>
          <a:p>
            <a:pPr>
              <a:buNone/>
            </a:pPr>
            <a:endParaRPr lang="en-US" sz="200" dirty="0" smtClean="0"/>
          </a:p>
          <a:p>
            <a:r>
              <a:rPr lang="en-US" sz="2500" dirty="0" smtClean="0"/>
              <a:t>Stand with you inside your suffering, compassionately recognizing your humanness, and support you taking small steps toward the things that matter most</a:t>
            </a:r>
          </a:p>
          <a:p>
            <a:endParaRPr lang="en-US" sz="200" dirty="0" smtClean="0"/>
          </a:p>
          <a:p>
            <a:r>
              <a:rPr lang="en-US" sz="2500" dirty="0" smtClean="0"/>
              <a:t>Reflect what it is like to see you embrace your pain and move in a conscious, vital and meaningful direction.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Therapist Values Declaration</a:t>
            </a:r>
            <a:endParaRPr lang="en-US" dirty="0"/>
          </a:p>
        </p:txBody>
      </p:sp>
      <p:sp>
        <p:nvSpPr>
          <p:cNvPr id="3" name="Content Placeholder 2"/>
          <p:cNvSpPr>
            <a:spLocks noGrp="1"/>
          </p:cNvSpPr>
          <p:nvPr>
            <p:ph sz="quarter" idx="1"/>
          </p:nvPr>
        </p:nvSpPr>
        <p:spPr/>
        <p:txBody>
          <a:bodyPr/>
          <a:lstStyle/>
          <a:p>
            <a:r>
              <a:rPr lang="en-US" dirty="0" smtClean="0"/>
              <a:t>Be here, open up, do what matters</a:t>
            </a:r>
          </a:p>
          <a:p>
            <a:endParaRPr lang="en-US" dirty="0" smtClean="0"/>
          </a:p>
          <a:p>
            <a:r>
              <a:rPr lang="en-US" dirty="0" smtClean="0"/>
              <a:t>“I choose to Be Here with You, with all that entails, as you practice living your life with purpose”</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What Brings Us Here</a:t>
            </a:r>
            <a:endParaRPr lang="en-US" dirty="0"/>
          </a:p>
        </p:txBody>
      </p:sp>
      <p:sp>
        <p:nvSpPr>
          <p:cNvPr id="3" name="Content Placeholder 2"/>
          <p:cNvSpPr>
            <a:spLocks noGrp="1"/>
          </p:cNvSpPr>
          <p:nvPr>
            <p:ph sz="quarter" idx="1"/>
          </p:nvPr>
        </p:nvSpPr>
        <p:spPr>
          <a:xfrm>
            <a:off x="457200" y="1295400"/>
            <a:ext cx="8382000" cy="5257800"/>
          </a:xfrm>
        </p:spPr>
        <p:txBody>
          <a:bodyPr>
            <a:normAutofit/>
          </a:bodyPr>
          <a:lstStyle/>
          <a:p>
            <a:r>
              <a:rPr lang="en-US" dirty="0" smtClean="0"/>
              <a:t>Mattering </a:t>
            </a:r>
          </a:p>
          <a:p>
            <a:endParaRPr lang="en-US" dirty="0" smtClean="0"/>
          </a:p>
          <a:p>
            <a:r>
              <a:rPr lang="en-US" dirty="0" smtClean="0"/>
              <a:t>Stuck points</a:t>
            </a:r>
          </a:p>
          <a:p>
            <a:pPr lvl="1"/>
            <a:r>
              <a:rPr lang="en-US" dirty="0" smtClean="0"/>
              <a:t>Individual Cases</a:t>
            </a:r>
          </a:p>
          <a:p>
            <a:pPr lvl="1"/>
            <a:r>
              <a:rPr lang="en-US" dirty="0" smtClean="0"/>
              <a:t>Topics</a:t>
            </a:r>
          </a:p>
          <a:p>
            <a:pPr lvl="1"/>
            <a:r>
              <a:rPr lang="en-US" dirty="0" smtClean="0"/>
              <a:t>Client Presentations</a:t>
            </a:r>
          </a:p>
          <a:p>
            <a:pPr lvl="1"/>
            <a:endParaRPr lang="en-US" dirty="0" smtClean="0"/>
          </a:p>
          <a:p>
            <a:r>
              <a:rPr lang="en-US" dirty="0" smtClean="0"/>
              <a:t>Strengths to build on</a:t>
            </a:r>
          </a:p>
          <a:p>
            <a:endParaRPr lang="en-US" dirty="0" smtClean="0"/>
          </a:p>
          <a:p>
            <a:r>
              <a:rPr lang="en-US" dirty="0" smtClean="0"/>
              <a:t>Brief introductions:</a:t>
            </a:r>
          </a:p>
          <a:p>
            <a:pPr lvl="1"/>
            <a:r>
              <a:rPr lang="en-US" dirty="0" smtClean="0"/>
              <a:t>Desires for today</a:t>
            </a:r>
          </a:p>
          <a:p>
            <a:pPr lvl="1"/>
            <a:r>
              <a:rPr lang="en-US" dirty="0" smtClean="0"/>
              <a:t>Setting in which you work/population(s) work with</a:t>
            </a:r>
          </a:p>
        </p:txBody>
      </p:sp>
      <p:pic>
        <p:nvPicPr>
          <p:cNvPr id="30722" name="Picture 2" descr="http://3.bp.blogspot.com/_o0lWAUlvo60/TN44O5wbx4I/AAAAAAAABHM/HSkvLk3OogE/S920-R/matteringmomentsheader.jpg"/>
          <p:cNvPicPr>
            <a:picLocks noChangeAspect="1" noChangeArrowheads="1"/>
          </p:cNvPicPr>
          <p:nvPr/>
        </p:nvPicPr>
        <p:blipFill>
          <a:blip r:embed="rId2" cstate="print"/>
          <a:srcRect/>
          <a:stretch>
            <a:fillRect/>
          </a:stretch>
        </p:blipFill>
        <p:spPr bwMode="auto">
          <a:xfrm>
            <a:off x="3886200" y="1371600"/>
            <a:ext cx="4572000" cy="190831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Therapist Values Declaration</a:t>
            </a:r>
            <a:endParaRPr lang="en-US" dirty="0"/>
          </a:p>
        </p:txBody>
      </p:sp>
      <p:sp>
        <p:nvSpPr>
          <p:cNvPr id="3" name="Content Placeholder 2"/>
          <p:cNvSpPr>
            <a:spLocks noGrp="1"/>
          </p:cNvSpPr>
          <p:nvPr>
            <p:ph sz="quarter" idx="1"/>
          </p:nvPr>
        </p:nvSpPr>
        <p:spPr/>
        <p:txBody>
          <a:bodyPr/>
          <a:lstStyle/>
          <a:p>
            <a:r>
              <a:rPr lang="en-US" dirty="0" smtClean="0"/>
              <a:t>Create your own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“how do we know” question</a:t>
            </a:r>
          </a:p>
          <a:p>
            <a:endParaRPr lang="en-US" dirty="0" smtClean="0"/>
          </a:p>
          <a:p>
            <a:r>
              <a:rPr lang="en-US" dirty="0" err="1" smtClean="0"/>
              <a:t>Attentional</a:t>
            </a:r>
            <a:r>
              <a:rPr lang="en-US" dirty="0" smtClean="0"/>
              <a:t> flexibility is KEY</a:t>
            </a:r>
          </a:p>
          <a:p>
            <a:pPr>
              <a:buNone/>
            </a:pPr>
            <a:endParaRPr lang="en-US" dirty="0" smtClean="0"/>
          </a:p>
          <a:p>
            <a:pPr>
              <a:buNone/>
            </a:pPr>
            <a:r>
              <a:rPr lang="en-US" dirty="0" smtClean="0"/>
              <a:t>Therapeutic practice: </a:t>
            </a:r>
          </a:p>
          <a:p>
            <a:r>
              <a:rPr lang="en-US" dirty="0" smtClean="0"/>
              <a:t>building awareness of what works</a:t>
            </a:r>
          </a:p>
          <a:p>
            <a:r>
              <a:rPr lang="en-US" dirty="0" smtClean="0"/>
              <a:t>practicing talking about/expressing our reactions to what we notice that works &amp; why</a:t>
            </a:r>
          </a:p>
          <a:p>
            <a:endParaRPr lang="en-US" dirty="0" smtClean="0"/>
          </a:p>
          <a:p>
            <a:r>
              <a:rPr lang="en-US" dirty="0" smtClean="0"/>
              <a:t>Think of something you appreciate about someone you care about… how often to do you tell or show them that?</a:t>
            </a:r>
          </a:p>
          <a:p>
            <a:endParaRPr lang="en-US" dirty="0" smtClean="0"/>
          </a:p>
          <a:p>
            <a:endParaRPr lang="en-US" dirty="0" smtClean="0"/>
          </a:p>
          <a:p>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 The Model</a:t>
            </a:r>
            <a:endParaRPr lang="en-US" dirty="0"/>
          </a:p>
        </p:txBody>
      </p:sp>
      <p:sp>
        <p:nvSpPr>
          <p:cNvPr id="3" name="Content Placeholder 2"/>
          <p:cNvSpPr>
            <a:spLocks noGrp="1"/>
          </p:cNvSpPr>
          <p:nvPr>
            <p:ph sz="quarter" idx="1"/>
          </p:nvPr>
        </p:nvSpPr>
        <p:spPr>
          <a:xfrm>
            <a:off x="457200" y="1600200"/>
            <a:ext cx="7848600" cy="4873752"/>
          </a:xfrm>
        </p:spPr>
        <p:txBody>
          <a:bodyPr>
            <a:normAutofit/>
          </a:bodyPr>
          <a:lstStyle/>
          <a:p>
            <a:r>
              <a:rPr lang="en-US" dirty="0" smtClean="0"/>
              <a:t>Choosing to orient to the aspects of a situation, event, or experience that are in line with our values</a:t>
            </a:r>
          </a:p>
          <a:p>
            <a:endParaRPr lang="en-US" dirty="0" smtClean="0"/>
          </a:p>
          <a:p>
            <a:r>
              <a:rPr lang="en-US" dirty="0" smtClean="0"/>
              <a:t>Different from ‘positive thinking’ or ‘reframing’</a:t>
            </a:r>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 The Model</a:t>
            </a:r>
            <a:endParaRPr lang="en-US" dirty="0"/>
          </a:p>
        </p:txBody>
      </p:sp>
      <p:sp>
        <p:nvSpPr>
          <p:cNvPr id="3" name="Content Placeholder 2"/>
          <p:cNvSpPr>
            <a:spLocks noGrp="1"/>
          </p:cNvSpPr>
          <p:nvPr>
            <p:ph sz="quarter" idx="1"/>
          </p:nvPr>
        </p:nvSpPr>
        <p:spPr>
          <a:xfrm>
            <a:off x="457200" y="1600200"/>
            <a:ext cx="7543800" cy="4873752"/>
          </a:xfrm>
        </p:spPr>
        <p:txBody>
          <a:bodyPr>
            <a:normAutofit/>
          </a:bodyPr>
          <a:lstStyle/>
          <a:p>
            <a:r>
              <a:rPr lang="en-US" dirty="0" smtClean="0"/>
              <a:t>Acting with Awareness</a:t>
            </a:r>
          </a:p>
          <a:p>
            <a:pPr lvl="1"/>
            <a:r>
              <a:rPr lang="en-US" sz="2200" dirty="0" smtClean="0"/>
              <a:t>Moving your feet, hands, mouth</a:t>
            </a:r>
          </a:p>
          <a:p>
            <a:pPr lvl="1"/>
            <a:r>
              <a:rPr lang="en-US" sz="2200" dirty="0" smtClean="0"/>
              <a:t>With awareness of </a:t>
            </a:r>
          </a:p>
          <a:p>
            <a:pPr lvl="2"/>
            <a:r>
              <a:rPr lang="en-US" sz="2200" dirty="0" smtClean="0"/>
              <a:t>Environment around us</a:t>
            </a:r>
          </a:p>
          <a:p>
            <a:pPr lvl="2"/>
            <a:r>
              <a:rPr lang="en-US" sz="2200" dirty="0" smtClean="0"/>
              <a:t>Our insides</a:t>
            </a:r>
          </a:p>
          <a:p>
            <a:pPr lvl="2"/>
            <a:r>
              <a:rPr lang="en-US" sz="2200" dirty="0" smtClean="0"/>
              <a:t>Helpful rules that if followed likely to move us toward things we care about, no matter what shows up</a:t>
            </a:r>
          </a:p>
          <a:p>
            <a:pPr lvl="2"/>
            <a:endParaRPr lang="en-US" dirty="0" smtClean="0"/>
          </a:p>
          <a:p>
            <a:r>
              <a:rPr lang="en-US" dirty="0" smtClean="0"/>
              <a:t>Iterative process</a:t>
            </a:r>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7467600" cy="5407152"/>
          </a:xfrm>
        </p:spPr>
        <p:txBody>
          <a:bodyPr>
            <a:normAutofit/>
          </a:bodyPr>
          <a:lstStyle/>
          <a:p>
            <a:pPr>
              <a:buNone/>
            </a:pPr>
            <a:r>
              <a:rPr lang="en-US" dirty="0" smtClean="0"/>
              <a:t>As you do any other exercise in ACT, link it back to what matters to you or to the client:</a:t>
            </a:r>
          </a:p>
          <a:p>
            <a:pPr>
              <a:buNone/>
            </a:pPr>
            <a:endParaRPr lang="en-US" dirty="0" smtClean="0"/>
          </a:p>
          <a:p>
            <a:r>
              <a:rPr lang="en-US" dirty="0" smtClean="0"/>
              <a:t>Mindfulness/Self-as-Context -- Showing Up: </a:t>
            </a:r>
          </a:p>
          <a:p>
            <a:endParaRPr lang="en-US" dirty="0" smtClean="0"/>
          </a:p>
          <a:p>
            <a:r>
              <a:rPr lang="en-US" dirty="0" smtClean="0"/>
              <a:t>Helps you track what gets in the way as well as what happens around us</a:t>
            </a:r>
          </a:p>
          <a:p>
            <a:pPr lvl="1"/>
            <a:r>
              <a:rPr lang="en-US" dirty="0" err="1" smtClean="0"/>
              <a:t>Gotta</a:t>
            </a:r>
            <a:r>
              <a:rPr lang="en-US" dirty="0" smtClean="0"/>
              <a:t> look at someone to see them smiling</a:t>
            </a:r>
          </a:p>
          <a:p>
            <a:pPr lvl="1">
              <a:buNone/>
            </a:pPr>
            <a:endParaRPr lang="en-US" sz="200" dirty="0" smtClean="0"/>
          </a:p>
        </p:txBody>
      </p:sp>
      <p:sp>
        <p:nvSpPr>
          <p:cNvPr id="4" name="Title 1"/>
          <p:cNvSpPr>
            <a:spLocks noGrp="1"/>
          </p:cNvSpPr>
          <p:nvPr>
            <p:ph type="title"/>
          </p:nvPr>
        </p:nvSpPr>
        <p:spPr>
          <a:xfrm>
            <a:off x="457200" y="152400"/>
            <a:ext cx="7467600" cy="731838"/>
          </a:xfrm>
        </p:spPr>
        <p:txBody>
          <a:bodyPr/>
          <a:lstStyle/>
          <a:p>
            <a:r>
              <a:rPr lang="en-US" dirty="0" smtClean="0"/>
              <a:t>Tracking ~ The Model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 with regard to Values</a:t>
            </a:r>
            <a:endParaRPr lang="en-US" dirty="0"/>
          </a:p>
        </p:txBody>
      </p:sp>
      <p:sp>
        <p:nvSpPr>
          <p:cNvPr id="3" name="Content Placeholder 2"/>
          <p:cNvSpPr>
            <a:spLocks noGrp="1"/>
          </p:cNvSpPr>
          <p:nvPr>
            <p:ph sz="quarter" idx="1"/>
          </p:nvPr>
        </p:nvSpPr>
        <p:spPr/>
        <p:txBody>
          <a:bodyPr/>
          <a:lstStyle/>
          <a:p>
            <a:r>
              <a:rPr lang="en-US" dirty="0" smtClean="0"/>
              <a:t>Acceptance -- Making Space For: </a:t>
            </a:r>
          </a:p>
          <a:p>
            <a:endParaRPr lang="en-US" dirty="0" smtClean="0"/>
          </a:p>
          <a:p>
            <a:r>
              <a:rPr lang="en-US" dirty="0" smtClean="0"/>
              <a:t>You are more free to move in the direction of your choosing when you are not dragging difficult experiences behind you;  when you pick them up, hold them and take them with you.</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 with Regard to Values</a:t>
            </a:r>
            <a:endParaRPr lang="en-US" dirty="0"/>
          </a:p>
        </p:txBody>
      </p:sp>
      <p:sp>
        <p:nvSpPr>
          <p:cNvPr id="3" name="Content Placeholder 2"/>
          <p:cNvSpPr>
            <a:spLocks noGrp="1"/>
          </p:cNvSpPr>
          <p:nvPr>
            <p:ph sz="quarter" idx="1"/>
          </p:nvPr>
        </p:nvSpPr>
        <p:spPr/>
        <p:txBody>
          <a:bodyPr/>
          <a:lstStyle/>
          <a:p>
            <a:pPr>
              <a:buNone/>
            </a:pPr>
            <a:endParaRPr lang="en-US" sz="200" dirty="0" smtClean="0"/>
          </a:p>
          <a:p>
            <a:r>
              <a:rPr lang="en-US" dirty="0" smtClean="0"/>
              <a:t>Examining Conceptualized Self -- Self-Stories: </a:t>
            </a:r>
          </a:p>
          <a:p>
            <a:endParaRPr lang="en-US" dirty="0" smtClean="0"/>
          </a:p>
          <a:p>
            <a:r>
              <a:rPr lang="en-US" dirty="0" smtClean="0"/>
              <a:t>Tell you what is possible for your life or what you can handle, rather than you choosing that</a:t>
            </a:r>
          </a:p>
          <a:p>
            <a:pPr>
              <a:buNone/>
            </a:pPr>
            <a:endParaRPr lang="en-US" sz="200"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 with Regard to Values</a:t>
            </a:r>
            <a:endParaRPr lang="en-US" dirty="0"/>
          </a:p>
        </p:txBody>
      </p:sp>
      <p:sp>
        <p:nvSpPr>
          <p:cNvPr id="3" name="Content Placeholder 2"/>
          <p:cNvSpPr>
            <a:spLocks noGrp="1"/>
          </p:cNvSpPr>
          <p:nvPr>
            <p:ph sz="quarter" idx="1"/>
          </p:nvPr>
        </p:nvSpPr>
        <p:spPr/>
        <p:txBody>
          <a:bodyPr/>
          <a:lstStyle/>
          <a:p>
            <a:r>
              <a:rPr lang="en-US" dirty="0" smtClean="0"/>
              <a:t>Defusion -- Mindy Chatterbox: </a:t>
            </a:r>
          </a:p>
          <a:p>
            <a:endParaRPr lang="en-US" dirty="0" smtClean="0"/>
          </a:p>
          <a:p>
            <a:r>
              <a:rPr lang="en-US" dirty="0" smtClean="0"/>
              <a:t>Useful or not</a:t>
            </a:r>
          </a:p>
          <a:p>
            <a:endParaRPr lang="en-US" dirty="0" smtClean="0"/>
          </a:p>
          <a:p>
            <a:r>
              <a:rPr lang="en-US" i="1" dirty="0" smtClean="0"/>
              <a:t>and for what?</a:t>
            </a:r>
          </a:p>
          <a:p>
            <a:pPr>
              <a:buNone/>
            </a:pPr>
            <a:endParaRPr lang="en-US" sz="200"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 with regard to Values</a:t>
            </a:r>
            <a:endParaRPr lang="en-US" dirty="0"/>
          </a:p>
        </p:txBody>
      </p:sp>
      <p:sp>
        <p:nvSpPr>
          <p:cNvPr id="3" name="Content Placeholder 2"/>
          <p:cNvSpPr>
            <a:spLocks noGrp="1"/>
          </p:cNvSpPr>
          <p:nvPr>
            <p:ph sz="quarter" idx="1"/>
          </p:nvPr>
        </p:nvSpPr>
        <p:spPr/>
        <p:txBody>
          <a:bodyPr/>
          <a:lstStyle/>
          <a:p>
            <a:r>
              <a:rPr lang="en-US" dirty="0" smtClean="0"/>
              <a:t>Committed Actions – Behavioral Practice: </a:t>
            </a:r>
          </a:p>
          <a:p>
            <a:endParaRPr lang="en-US" dirty="0" smtClean="0"/>
          </a:p>
          <a:p>
            <a:r>
              <a:rPr lang="en-US" dirty="0" smtClean="0"/>
              <a:t>Scary or outside comfort zone</a:t>
            </a:r>
          </a:p>
          <a:p>
            <a:endParaRPr lang="en-US" dirty="0" smtClean="0"/>
          </a:p>
          <a:p>
            <a:r>
              <a:rPr lang="en-US" dirty="0" smtClean="0"/>
              <a:t>it is the </a:t>
            </a:r>
            <a:r>
              <a:rPr lang="en-US" i="1" dirty="0" smtClean="0"/>
              <a:t>why</a:t>
            </a:r>
            <a:r>
              <a:rPr lang="en-US" dirty="0" smtClean="0"/>
              <a:t> in ‘why on earth would you?’</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Self-Assessment 4</a:t>
            </a:r>
            <a:endParaRPr lang="en-US" dirty="0"/>
          </a:p>
        </p:txBody>
      </p:sp>
      <p:sp>
        <p:nvSpPr>
          <p:cNvPr id="3" name="Content Placeholder 2"/>
          <p:cNvSpPr>
            <a:spLocks noGrp="1"/>
          </p:cNvSpPr>
          <p:nvPr>
            <p:ph sz="quarter" idx="1"/>
          </p:nvPr>
        </p:nvSpPr>
        <p:spPr/>
        <p:txBody>
          <a:bodyPr>
            <a:normAutofit/>
          </a:bodyPr>
          <a:lstStyle/>
          <a:p>
            <a:r>
              <a:rPr lang="en-US" dirty="0" smtClean="0"/>
              <a:t>What do you want to be about when it comes to your closest friends, family/partner, or being a parent?</a:t>
            </a:r>
          </a:p>
          <a:p>
            <a:pPr>
              <a:buNone/>
            </a:pPr>
            <a:endParaRPr lang="en-US" dirty="0" smtClean="0"/>
          </a:p>
          <a:p>
            <a:pPr>
              <a:buNone/>
            </a:pPr>
            <a:endParaRPr lang="en-US" dirty="0" smtClean="0"/>
          </a:p>
          <a:p>
            <a:r>
              <a:rPr lang="en-US" dirty="0" smtClean="0"/>
              <a:t>List one or two things you do that get in the way of you living consistent with these values. </a:t>
            </a:r>
          </a:p>
          <a:p>
            <a:endParaRPr lang="en-US" dirty="0" smtClean="0"/>
          </a:p>
          <a:p>
            <a:r>
              <a:rPr lang="en-US" dirty="0" smtClean="0"/>
              <a:t>Share with neighbor</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Values Self-Assessment: Part 1</a:t>
            </a:r>
            <a:endParaRPr lang="en-US" dirty="0"/>
          </a:p>
        </p:txBody>
      </p:sp>
      <p:sp>
        <p:nvSpPr>
          <p:cNvPr id="3" name="Content Placeholder 2"/>
          <p:cNvSpPr>
            <a:spLocks noGrp="1"/>
          </p:cNvSpPr>
          <p:nvPr>
            <p:ph sz="quarter" idx="1"/>
          </p:nvPr>
        </p:nvSpPr>
        <p:spPr>
          <a:xfrm>
            <a:off x="381000" y="1143000"/>
            <a:ext cx="8001000" cy="1828800"/>
          </a:xfrm>
        </p:spPr>
        <p:txBody>
          <a:bodyPr>
            <a:normAutofit/>
          </a:bodyPr>
          <a:lstStyle/>
          <a:p>
            <a:pPr>
              <a:buNone/>
            </a:pPr>
            <a:endParaRPr lang="en-US" sz="200" dirty="0" smtClean="0"/>
          </a:p>
          <a:p>
            <a:r>
              <a:rPr lang="en-US" dirty="0" smtClean="0"/>
              <a:t>Why did you choose to be a clinician?</a:t>
            </a:r>
          </a:p>
          <a:p>
            <a:endParaRPr lang="en-US" dirty="0" smtClean="0"/>
          </a:p>
          <a:p>
            <a:r>
              <a:rPr lang="en-US" dirty="0" smtClean="0"/>
              <a:t>How has that changed since you first made that decision?</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Client Presentations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No Idea What I Care About</a:t>
            </a:r>
          </a:p>
          <a:p>
            <a:endParaRPr lang="en-US" dirty="0" smtClean="0"/>
          </a:p>
          <a:p>
            <a:r>
              <a:rPr lang="en-US" dirty="0" smtClean="0"/>
              <a:t>Fix My Problem/Symptoms</a:t>
            </a:r>
          </a:p>
          <a:p>
            <a:endParaRPr lang="en-US" dirty="0" smtClean="0"/>
          </a:p>
          <a:p>
            <a:r>
              <a:rPr lang="en-US" dirty="0" smtClean="0"/>
              <a:t>I’m Broken/Changed/Undeserving</a:t>
            </a:r>
          </a:p>
          <a:p>
            <a:endParaRPr lang="en-US" dirty="0" smtClean="0"/>
          </a:p>
          <a:p>
            <a:r>
              <a:rPr lang="en-US" dirty="0" smtClean="0"/>
              <a:t>Fused Values</a:t>
            </a:r>
          </a:p>
          <a:p>
            <a:endParaRPr lang="en-US" dirty="0" smtClean="0"/>
          </a:p>
          <a:p>
            <a:r>
              <a:rPr lang="en-US" dirty="0" smtClean="0"/>
              <a:t>Fear of Failure or Getting Hurt</a:t>
            </a:r>
          </a:p>
          <a:p>
            <a:endParaRPr lang="en-US" dirty="0" smtClean="0"/>
          </a:p>
          <a:p>
            <a:r>
              <a:rPr lang="en-US" dirty="0" smtClean="0"/>
              <a:t>Apparent Conflict between Values</a:t>
            </a:r>
          </a:p>
          <a:p>
            <a:endParaRPr lang="en-US" dirty="0" smtClean="0"/>
          </a:p>
          <a:p>
            <a:r>
              <a:rPr lang="en-US" dirty="0" smtClean="0"/>
              <a:t>Others?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 No Idea</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Past: Can you recall a time when you felt like life was going pretty OK? What was life like back then? What did you like the most?</a:t>
            </a:r>
          </a:p>
          <a:p>
            <a:endParaRPr lang="en-US" dirty="0" smtClean="0"/>
          </a:p>
          <a:p>
            <a:r>
              <a:rPr lang="en-US" dirty="0" smtClean="0"/>
              <a:t>Heroes: Is there someone you look up to? What do you like about who they are or what they do?</a:t>
            </a:r>
          </a:p>
          <a:p>
            <a:endParaRPr lang="en-US" dirty="0" smtClean="0"/>
          </a:p>
          <a:p>
            <a:r>
              <a:rPr lang="en-US" dirty="0" smtClean="0"/>
              <a:t>Aspects of self: What parts of yourself do you hate the least? What would [someone close to you] say [or would have said] are your best characteristics? </a:t>
            </a:r>
          </a:p>
          <a:p>
            <a:endParaRPr lang="en-US" dirty="0" smtClean="0"/>
          </a:p>
          <a:p>
            <a:r>
              <a:rPr lang="en-US" dirty="0" smtClean="0"/>
              <a:t>Dreams: Something you have always wanted to do or try?  Model for clients your dreams.</a:t>
            </a:r>
          </a:p>
          <a:p>
            <a:endParaRPr lang="en-US" dirty="0" smtClean="0"/>
          </a:p>
          <a:p>
            <a:r>
              <a:rPr lang="en-US" dirty="0" smtClean="0"/>
              <a:t>Test Pilot: Try it on, best return policy on the planet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 Fix It </a:t>
            </a:r>
            <a:endParaRPr lang="en-US" dirty="0"/>
          </a:p>
        </p:txBody>
      </p:sp>
      <p:sp>
        <p:nvSpPr>
          <p:cNvPr id="3" name="Content Placeholder 2"/>
          <p:cNvSpPr>
            <a:spLocks noGrp="1"/>
          </p:cNvSpPr>
          <p:nvPr>
            <p:ph sz="quarter" idx="1"/>
          </p:nvPr>
        </p:nvSpPr>
        <p:spPr>
          <a:xfrm>
            <a:off x="457200" y="1600200"/>
            <a:ext cx="7924800" cy="4876800"/>
          </a:xfrm>
        </p:spPr>
        <p:txBody>
          <a:bodyPr>
            <a:normAutofit fontScale="92500" lnSpcReduction="10000"/>
          </a:bodyPr>
          <a:lstStyle/>
          <a:p>
            <a:r>
              <a:rPr lang="en-US" dirty="0" smtClean="0"/>
              <a:t>What would they do if the problem were gone?</a:t>
            </a:r>
          </a:p>
          <a:p>
            <a:endParaRPr lang="en-US" dirty="0" smtClean="0"/>
          </a:p>
          <a:p>
            <a:r>
              <a:rPr lang="en-US" dirty="0" smtClean="0"/>
              <a:t>Normalize, and really empathize with</a:t>
            </a:r>
          </a:p>
          <a:p>
            <a:pPr lvl="1"/>
            <a:r>
              <a:rPr lang="en-US" dirty="0" smtClean="0"/>
              <a:t>If I could, I would wave a magic wand. I’d gladly do other work.</a:t>
            </a:r>
          </a:p>
          <a:p>
            <a:pPr lvl="1"/>
            <a:r>
              <a:rPr lang="en-US" dirty="0" smtClean="0"/>
              <a:t>This is the human condition… everyone suffers in some way </a:t>
            </a:r>
          </a:p>
          <a:p>
            <a:pPr lvl="1"/>
            <a:r>
              <a:rPr lang="en-US" dirty="0" smtClean="0"/>
              <a:t>AND I am going to be here through the process with you</a:t>
            </a:r>
          </a:p>
          <a:p>
            <a:pPr lvl="1"/>
            <a:endParaRPr lang="en-US" dirty="0" smtClean="0"/>
          </a:p>
          <a:p>
            <a:r>
              <a:rPr lang="en-US" dirty="0" smtClean="0"/>
              <a:t>What got you to try this [therapy] out? What makes coming here worthwhile? What keeps you coming? </a:t>
            </a:r>
          </a:p>
          <a:p>
            <a:pPr lvl="1"/>
            <a:r>
              <a:rPr lang="en-US" dirty="0" smtClean="0"/>
              <a:t>Hope as anchor </a:t>
            </a:r>
          </a:p>
          <a:p>
            <a:pPr lvl="1"/>
            <a:r>
              <a:rPr lang="en-US" dirty="0" smtClean="0"/>
              <a:t>Use their language</a:t>
            </a:r>
          </a:p>
          <a:p>
            <a:pPr lvl="1"/>
            <a:r>
              <a:rPr lang="en-US" dirty="0" smtClean="0"/>
              <a:t>Reflect in terms of your own therapist values</a:t>
            </a:r>
          </a:p>
          <a:p>
            <a:pPr lvl="2"/>
            <a:endParaRPr lang="en-US" dirty="0" smtClean="0"/>
          </a:p>
          <a:p>
            <a:r>
              <a:rPr lang="en-US" dirty="0" smtClean="0"/>
              <a:t>Do not reassure</a:t>
            </a:r>
          </a:p>
          <a:p>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Presentation: Fix It</a:t>
            </a:r>
            <a:endParaRPr lang="en-US" dirty="0"/>
          </a:p>
        </p:txBody>
      </p:sp>
      <p:sp>
        <p:nvSpPr>
          <p:cNvPr id="3" name="Content Placeholder 2"/>
          <p:cNvSpPr>
            <a:spLocks noGrp="1"/>
          </p:cNvSpPr>
          <p:nvPr>
            <p:ph sz="quarter" idx="1"/>
          </p:nvPr>
        </p:nvSpPr>
        <p:spPr>
          <a:xfrm>
            <a:off x="457200" y="1600200"/>
            <a:ext cx="7620000" cy="4873752"/>
          </a:xfrm>
        </p:spPr>
        <p:txBody>
          <a:bodyPr>
            <a:normAutofit lnSpcReduction="10000"/>
          </a:bodyPr>
          <a:lstStyle/>
          <a:p>
            <a:r>
              <a:rPr lang="en-US" dirty="0" smtClean="0"/>
              <a:t>Entrenched</a:t>
            </a:r>
          </a:p>
          <a:p>
            <a:r>
              <a:rPr lang="en-US" dirty="0" smtClean="0"/>
              <a:t>As they are talking about the problem, listen for:</a:t>
            </a:r>
          </a:p>
          <a:p>
            <a:pPr lvl="1"/>
            <a:r>
              <a:rPr lang="en-US" dirty="0" smtClean="0"/>
              <a:t>Moments of less stickiness</a:t>
            </a:r>
          </a:p>
          <a:p>
            <a:pPr lvl="1"/>
            <a:r>
              <a:rPr lang="en-US" dirty="0" smtClean="0"/>
              <a:t>Exhaustion/fed up – peace as a direction?</a:t>
            </a:r>
          </a:p>
          <a:p>
            <a:pPr lvl="1"/>
            <a:r>
              <a:rPr lang="en-US" dirty="0" smtClean="0"/>
              <a:t>Moments of levity – ability to make fun of as form of defusion</a:t>
            </a:r>
          </a:p>
          <a:p>
            <a:pPr lvl="1"/>
            <a:r>
              <a:rPr lang="en-US" dirty="0" smtClean="0"/>
              <a:t>Opportunities to reinforce ANYTHING ELSE </a:t>
            </a:r>
          </a:p>
          <a:p>
            <a:pPr lvl="2"/>
            <a:r>
              <a:rPr lang="en-US" dirty="0" smtClean="0"/>
              <a:t>Example: “Like everything else, I hate the food here. But I watch </a:t>
            </a:r>
            <a:r>
              <a:rPr lang="en-US" dirty="0" err="1" smtClean="0"/>
              <a:t>Giada</a:t>
            </a:r>
            <a:r>
              <a:rPr lang="en-US" dirty="0" smtClean="0"/>
              <a:t> on Food Network and the food tastes better to me.”</a:t>
            </a:r>
          </a:p>
          <a:p>
            <a:r>
              <a:rPr lang="en-US" dirty="0" smtClean="0"/>
              <a:t>Be direct and compassionately shift the discussion, comment on why you are doing so</a:t>
            </a:r>
          </a:p>
          <a:p>
            <a:pPr lvl="1"/>
            <a:r>
              <a:rPr lang="en-US" dirty="0" smtClean="0"/>
              <a:t>Perhaps share YOUR value for being there and helping in particular way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 Broken/Undeserving</a:t>
            </a:r>
            <a:endParaRPr lang="en-US" dirty="0"/>
          </a:p>
        </p:txBody>
      </p:sp>
      <p:sp>
        <p:nvSpPr>
          <p:cNvPr id="3" name="Content Placeholder 2"/>
          <p:cNvSpPr>
            <a:spLocks noGrp="1"/>
          </p:cNvSpPr>
          <p:nvPr>
            <p:ph sz="quarter" idx="1"/>
          </p:nvPr>
        </p:nvSpPr>
        <p:spPr>
          <a:xfrm>
            <a:off x="457200" y="1447800"/>
            <a:ext cx="7467600" cy="5026152"/>
          </a:xfrm>
        </p:spPr>
        <p:txBody>
          <a:bodyPr>
            <a:normAutofit fontScale="92500" lnSpcReduction="10000"/>
          </a:bodyPr>
          <a:lstStyle/>
          <a:p>
            <a:r>
              <a:rPr lang="en-US" dirty="0" smtClean="0"/>
              <a:t>You are still here</a:t>
            </a:r>
          </a:p>
          <a:p>
            <a:endParaRPr lang="en-US" dirty="0" smtClean="0"/>
          </a:p>
          <a:p>
            <a:r>
              <a:rPr lang="en-US" dirty="0" smtClean="0"/>
              <a:t>What did you care about before?</a:t>
            </a:r>
          </a:p>
          <a:p>
            <a:endParaRPr lang="en-US" dirty="0" smtClean="0"/>
          </a:p>
          <a:p>
            <a:r>
              <a:rPr lang="en-US" dirty="0" smtClean="0"/>
              <a:t>If someone you loved was hurting, what would you want to do for them?</a:t>
            </a:r>
          </a:p>
          <a:p>
            <a:endParaRPr lang="en-US" dirty="0" smtClean="0"/>
          </a:p>
          <a:p>
            <a:r>
              <a:rPr lang="en-US" dirty="0" smtClean="0"/>
              <a:t>How long would you be friends with someone who treats you as badly as your mind does?</a:t>
            </a:r>
          </a:p>
          <a:p>
            <a:endParaRPr lang="en-US" dirty="0" smtClean="0"/>
          </a:p>
          <a:p>
            <a:r>
              <a:rPr lang="en-US" dirty="0" smtClean="0"/>
              <a:t>Therapist – reflect the strengths you see</a:t>
            </a:r>
          </a:p>
          <a:p>
            <a:pPr lvl="1"/>
            <a:r>
              <a:rPr lang="en-US" dirty="0" smtClean="0"/>
              <a:t>Insightful/Great </a:t>
            </a:r>
            <a:r>
              <a:rPr lang="en-US" dirty="0" err="1" smtClean="0"/>
              <a:t>noticer</a:t>
            </a:r>
            <a:endParaRPr lang="en-US" dirty="0" smtClean="0"/>
          </a:p>
          <a:p>
            <a:pPr lvl="1"/>
            <a:r>
              <a:rPr lang="en-US" dirty="0" smtClean="0"/>
              <a:t>Kind to others/giving/forgiving/complimentary</a:t>
            </a:r>
          </a:p>
          <a:p>
            <a:pPr lvl="1"/>
            <a:r>
              <a:rPr lang="en-US" dirty="0" smtClean="0"/>
              <a:t>Advocates for themselves or others</a:t>
            </a:r>
          </a:p>
          <a:p>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Self-Assessment 5</a:t>
            </a:r>
            <a:endParaRPr lang="en-US" dirty="0"/>
          </a:p>
        </p:txBody>
      </p:sp>
      <p:sp>
        <p:nvSpPr>
          <p:cNvPr id="3" name="Content Placeholder 2"/>
          <p:cNvSpPr>
            <a:spLocks noGrp="1"/>
          </p:cNvSpPr>
          <p:nvPr>
            <p:ph sz="quarter" idx="1"/>
          </p:nvPr>
        </p:nvSpPr>
        <p:spPr/>
        <p:txBody>
          <a:bodyPr/>
          <a:lstStyle/>
          <a:p>
            <a:r>
              <a:rPr lang="en-US" dirty="0" smtClean="0"/>
              <a:t>How are your values for clinical work and your whole life the same or different?</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Presentation: Fused Values</a:t>
            </a:r>
            <a:endParaRPr lang="en-US" dirty="0"/>
          </a:p>
        </p:txBody>
      </p:sp>
      <p:sp>
        <p:nvSpPr>
          <p:cNvPr id="3" name="Content Placeholder 2"/>
          <p:cNvSpPr>
            <a:spLocks noGrp="1"/>
          </p:cNvSpPr>
          <p:nvPr>
            <p:ph sz="quarter" idx="1"/>
          </p:nvPr>
        </p:nvSpPr>
        <p:spPr/>
        <p:txBody>
          <a:bodyPr>
            <a:normAutofit/>
          </a:bodyPr>
          <a:lstStyle/>
          <a:p>
            <a:r>
              <a:rPr lang="en-US" dirty="0" smtClean="0"/>
              <a:t>Fusion with life roles</a:t>
            </a:r>
          </a:p>
          <a:p>
            <a:pPr lvl="1"/>
            <a:r>
              <a:rPr lang="en-US" dirty="0" smtClean="0"/>
              <a:t>Threats to the self around what “should be”</a:t>
            </a:r>
          </a:p>
          <a:p>
            <a:r>
              <a:rPr lang="en-US" dirty="0" smtClean="0"/>
              <a:t>Fusion with evaluations about feelings</a:t>
            </a:r>
          </a:p>
          <a:p>
            <a:pPr lvl="1"/>
            <a:r>
              <a:rPr lang="en-US" dirty="0" smtClean="0"/>
              <a:t>Feelings are bad, I “should” feel good whenever I do something that matters</a:t>
            </a:r>
          </a:p>
          <a:p>
            <a:r>
              <a:rPr lang="en-US" dirty="0" smtClean="0"/>
              <a:t>Fusion with the concept of feelings as causes</a:t>
            </a:r>
          </a:p>
          <a:p>
            <a:pPr lvl="1"/>
            <a:r>
              <a:rPr lang="en-US" dirty="0" smtClean="0"/>
              <a:t>I wish I could do X, but I have to feel ready!</a:t>
            </a:r>
          </a:p>
          <a:p>
            <a:r>
              <a:rPr lang="en-US" dirty="0" smtClean="0"/>
              <a:t>Fusion with outcomes</a:t>
            </a:r>
          </a:p>
          <a:p>
            <a:pPr lvl="1"/>
            <a:r>
              <a:rPr lang="en-US" dirty="0" smtClean="0"/>
              <a:t>Intrinsic versus Extrinsic reinforcement</a:t>
            </a:r>
          </a:p>
          <a:p>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020762"/>
          </a:xfrm>
        </p:spPr>
        <p:txBody>
          <a:bodyPr/>
          <a:lstStyle/>
          <a:p>
            <a:r>
              <a:rPr lang="en-US" dirty="0" smtClean="0"/>
              <a:t>Clinical Presentation: Fused Values Expression</a:t>
            </a:r>
            <a:endParaRPr lang="en-US" dirty="0"/>
          </a:p>
        </p:txBody>
      </p:sp>
      <p:sp>
        <p:nvSpPr>
          <p:cNvPr id="3" name="Content Placeholder 2"/>
          <p:cNvSpPr>
            <a:spLocks noGrp="1"/>
          </p:cNvSpPr>
          <p:nvPr>
            <p:ph sz="quarter" idx="1"/>
          </p:nvPr>
        </p:nvSpPr>
        <p:spPr>
          <a:xfrm>
            <a:off x="457200" y="1676400"/>
            <a:ext cx="7467600" cy="4797552"/>
          </a:xfrm>
        </p:spPr>
        <p:txBody>
          <a:bodyPr>
            <a:normAutofit lnSpcReduction="10000"/>
          </a:bodyPr>
          <a:lstStyle/>
          <a:p>
            <a:r>
              <a:rPr lang="en-US" dirty="0" smtClean="0"/>
              <a:t>Therapist sees ways that the client’s values, while meaningful, seem to be highly fused in their expression</a:t>
            </a:r>
          </a:p>
          <a:p>
            <a:pPr lvl="1"/>
            <a:r>
              <a:rPr lang="en-US" dirty="0" smtClean="0"/>
              <a:t>E.g., client sates that they value honesty so much that they don’t want to be around anyone that isn’t radically honest back</a:t>
            </a:r>
          </a:p>
          <a:p>
            <a:r>
              <a:rPr lang="en-US" dirty="0" smtClean="0"/>
              <a:t>Compassionately look for workability</a:t>
            </a:r>
          </a:p>
          <a:p>
            <a:r>
              <a:rPr lang="en-US" dirty="0" smtClean="0"/>
              <a:t>Expand the conversation to include the intermediate reinforcers along the way </a:t>
            </a:r>
          </a:p>
          <a:p>
            <a:pPr lvl="1"/>
            <a:r>
              <a:rPr lang="en-US" dirty="0" smtClean="0"/>
              <a:t>Therapist reflects them for the client at first – you are the </a:t>
            </a:r>
            <a:r>
              <a:rPr lang="en-US" dirty="0" err="1" smtClean="0"/>
              <a:t>socioverbal</a:t>
            </a:r>
            <a:r>
              <a:rPr lang="en-US" dirty="0" smtClean="0"/>
              <a:t> community</a:t>
            </a:r>
          </a:p>
          <a:p>
            <a:pPr lvl="1"/>
            <a:r>
              <a:rPr lang="en-US" dirty="0" smtClean="0"/>
              <a:t>If the client can show up to the process, does the ultimate outcome matter?</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Presentation: Fear of Failure</a:t>
            </a:r>
            <a:endParaRPr lang="en-US" dirty="0"/>
          </a:p>
        </p:txBody>
      </p:sp>
      <p:sp>
        <p:nvSpPr>
          <p:cNvPr id="3" name="Content Placeholder 2"/>
          <p:cNvSpPr>
            <a:spLocks noGrp="1"/>
          </p:cNvSpPr>
          <p:nvPr>
            <p:ph sz="quarter" idx="1"/>
          </p:nvPr>
        </p:nvSpPr>
        <p:spPr/>
        <p:txBody>
          <a:bodyPr>
            <a:normAutofit fontScale="92500"/>
          </a:bodyPr>
          <a:lstStyle/>
          <a:p>
            <a:r>
              <a:rPr lang="en-US" dirty="0" smtClean="0"/>
              <a:t>Exercise: A time in your life</a:t>
            </a:r>
          </a:p>
          <a:p>
            <a:endParaRPr lang="en-US" sz="500" dirty="0" smtClean="0"/>
          </a:p>
          <a:p>
            <a:r>
              <a:rPr lang="en-US" dirty="0" smtClean="0"/>
              <a:t>Normalize this process</a:t>
            </a:r>
            <a:endParaRPr lang="en-US" sz="500" dirty="0" smtClean="0"/>
          </a:p>
          <a:p>
            <a:r>
              <a:rPr lang="en-US" dirty="0" smtClean="0"/>
              <a:t>Build repertoire for understanding what can get in our way</a:t>
            </a:r>
            <a:endParaRPr lang="en-US" sz="500" dirty="0" smtClean="0"/>
          </a:p>
          <a:p>
            <a:r>
              <a:rPr lang="en-US" dirty="0" smtClean="0"/>
              <a:t>Reiterate that choices are possible</a:t>
            </a:r>
          </a:p>
          <a:p>
            <a:pPr lvl="1"/>
            <a:r>
              <a:rPr lang="en-US" dirty="0" smtClean="0"/>
              <a:t>You can choose No now, Yes in next moment</a:t>
            </a:r>
            <a:endParaRPr lang="en-US" sz="200" dirty="0" smtClean="0"/>
          </a:p>
          <a:p>
            <a:r>
              <a:rPr lang="en-US" dirty="0" smtClean="0"/>
              <a:t>With choice comes responsibility; there may be unfortunate consequences</a:t>
            </a:r>
          </a:p>
          <a:p>
            <a:r>
              <a:rPr lang="en-US" dirty="0" smtClean="0"/>
              <a:t>Willingness is all or nothing, choose only from how high to jump</a:t>
            </a:r>
          </a:p>
          <a:p>
            <a:pPr lvl="1"/>
            <a:r>
              <a:rPr lang="en-US" dirty="0" smtClean="0"/>
              <a:t>Honor that clients may not be ready to choose to be willing</a:t>
            </a:r>
          </a:p>
          <a:p>
            <a:r>
              <a:rPr lang="en-US" dirty="0" smtClean="0"/>
              <a:t>Therapist: planting seeds for the future</a:t>
            </a:r>
          </a:p>
          <a:p>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Examining What we Do and Why</a:t>
            </a:r>
            <a:endParaRPr lang="en-US" dirty="0"/>
          </a:p>
        </p:txBody>
      </p:sp>
      <p:sp>
        <p:nvSpPr>
          <p:cNvPr id="5" name="Content Placeholder 2"/>
          <p:cNvSpPr>
            <a:spLocks noGrp="1"/>
          </p:cNvSpPr>
          <p:nvPr>
            <p:ph sz="quarter" idx="1"/>
          </p:nvPr>
        </p:nvSpPr>
        <p:spPr>
          <a:xfrm>
            <a:off x="457200" y="1066800"/>
            <a:ext cx="7467600" cy="5407152"/>
          </a:xfrm>
        </p:spPr>
        <p:txBody>
          <a:bodyPr>
            <a:normAutofit fontScale="92500" lnSpcReduction="10000"/>
          </a:bodyPr>
          <a:lstStyle/>
          <a:p>
            <a:r>
              <a:rPr lang="en-US" dirty="0" smtClean="0"/>
              <a:t>Exploring the multiple “reasons” (sources of control) for our behavior. </a:t>
            </a:r>
          </a:p>
          <a:p>
            <a:pPr lvl="1"/>
            <a:r>
              <a:rPr lang="en-US" dirty="0" smtClean="0"/>
              <a:t>Avoiding something negative?</a:t>
            </a:r>
          </a:p>
          <a:p>
            <a:pPr lvl="1"/>
            <a:r>
              <a:rPr lang="en-US" dirty="0" smtClean="0"/>
              <a:t>Short-term outcome?</a:t>
            </a:r>
          </a:p>
          <a:p>
            <a:pPr lvl="1"/>
            <a:r>
              <a:rPr lang="en-US" dirty="0" smtClean="0"/>
              <a:t>What you think others want you to do?</a:t>
            </a:r>
          </a:p>
          <a:p>
            <a:pPr lvl="1"/>
            <a:r>
              <a:rPr lang="en-US" dirty="0" smtClean="0"/>
              <a:t>Meaningful living in the long run?</a:t>
            </a:r>
          </a:p>
          <a:p>
            <a:pPr lvl="2"/>
            <a:r>
              <a:rPr lang="en-US" dirty="0" smtClean="0"/>
              <a:t>Orient to meaningful living, but recognize that these others happen</a:t>
            </a:r>
          </a:p>
          <a:p>
            <a:endParaRPr lang="en-US" dirty="0" smtClean="0"/>
          </a:p>
          <a:p>
            <a:r>
              <a:rPr lang="en-US" dirty="0" smtClean="0"/>
              <a:t>Examining things we do not enjoy in the moment, broadening the relational network to include what else that is about… </a:t>
            </a:r>
          </a:p>
          <a:p>
            <a:pPr lvl="1"/>
            <a:r>
              <a:rPr lang="en-US" dirty="0" smtClean="0"/>
              <a:t>Changing diapers</a:t>
            </a:r>
          </a:p>
          <a:p>
            <a:pPr lvl="1"/>
            <a:r>
              <a:rPr lang="en-US" dirty="0" smtClean="0"/>
              <a:t>Taking out the trash</a:t>
            </a:r>
          </a:p>
          <a:p>
            <a:r>
              <a:rPr lang="en-US" dirty="0" smtClean="0"/>
              <a:t>does that change the function of the behavior? (and perhaps your experience in the moment?</a:t>
            </a:r>
          </a:p>
          <a:p>
            <a:pPr lvl="1"/>
            <a:endParaRPr lang="en-US" dirty="0" smtClean="0"/>
          </a:p>
          <a:p>
            <a:pPr lvl="1"/>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freud and beh therapist cartoon.jpg"/>
          <p:cNvPicPr>
            <a:picLocks noChangeAspect="1"/>
          </p:cNvPicPr>
          <p:nvPr/>
        </p:nvPicPr>
        <p:blipFill>
          <a:blip r:embed="rId2" cstate="print"/>
          <a:stretch>
            <a:fillRect/>
          </a:stretch>
        </p:blipFill>
        <p:spPr>
          <a:xfrm>
            <a:off x="304800" y="0"/>
            <a:ext cx="7772400" cy="6858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1143000"/>
          </a:xfrm>
        </p:spPr>
        <p:txBody>
          <a:bodyPr/>
          <a:lstStyle/>
          <a:p>
            <a:r>
              <a:rPr lang="en-US" dirty="0" smtClean="0"/>
              <a:t>Client Presentation: Conflicting Values</a:t>
            </a:r>
            <a:endParaRPr lang="en-US" dirty="0"/>
          </a:p>
        </p:txBody>
      </p:sp>
      <p:sp>
        <p:nvSpPr>
          <p:cNvPr id="3" name="Content Placeholder 2"/>
          <p:cNvSpPr>
            <a:spLocks noGrp="1"/>
          </p:cNvSpPr>
          <p:nvPr>
            <p:ph sz="quarter" idx="1"/>
          </p:nvPr>
        </p:nvSpPr>
        <p:spPr>
          <a:xfrm>
            <a:off x="457200" y="1752600"/>
            <a:ext cx="7467600" cy="4721352"/>
          </a:xfrm>
        </p:spPr>
        <p:txBody>
          <a:bodyPr>
            <a:normAutofit fontScale="92500" lnSpcReduction="10000"/>
          </a:bodyPr>
          <a:lstStyle/>
          <a:p>
            <a:r>
              <a:rPr lang="en-US" dirty="0" smtClean="0"/>
              <a:t>Examine the nature of the conflict</a:t>
            </a:r>
          </a:p>
          <a:p>
            <a:pPr lvl="1"/>
            <a:r>
              <a:rPr lang="en-US" dirty="0" smtClean="0"/>
              <a:t>E.g., Religion vs. self; Family vs. self; Self vs. self</a:t>
            </a:r>
          </a:p>
          <a:p>
            <a:r>
              <a:rPr lang="en-US" dirty="0" smtClean="0"/>
              <a:t>Willingness</a:t>
            </a:r>
          </a:p>
          <a:p>
            <a:pPr lvl="1"/>
            <a:r>
              <a:rPr lang="en-US" dirty="0" smtClean="0"/>
              <a:t>Choosing one valued path may mean that it takes you away from other loved ones or other things you care about</a:t>
            </a:r>
          </a:p>
          <a:p>
            <a:pPr lvl="1"/>
            <a:r>
              <a:rPr lang="en-US" dirty="0" smtClean="0"/>
              <a:t>Help clients predict what might come up, allow them to make informed choices about all that comes from choosing one path versus another – a place to directly practice the rest of the model </a:t>
            </a:r>
          </a:p>
          <a:p>
            <a:r>
              <a:rPr lang="en-US" dirty="0" smtClean="0"/>
              <a:t>Resolving the conflict is not the goal necessarily; exploring the process is an important skill</a:t>
            </a:r>
          </a:p>
          <a:p>
            <a:pPr lvl="1"/>
            <a:r>
              <a:rPr lang="en-US" dirty="0" smtClean="0"/>
              <a:t>What comes up for you as the therapist?</a:t>
            </a:r>
          </a:p>
          <a:p>
            <a:pPr lvl="1"/>
            <a:r>
              <a:rPr lang="en-US" dirty="0" smtClean="0"/>
              <a:t>Watch your own tendency to </a:t>
            </a:r>
          </a:p>
          <a:p>
            <a:pPr lvl="2"/>
            <a:r>
              <a:rPr lang="en-US" dirty="0" smtClean="0"/>
              <a:t>want to help them fix it</a:t>
            </a:r>
          </a:p>
          <a:p>
            <a:pPr lvl="2"/>
            <a:r>
              <a:rPr lang="en-US" dirty="0" smtClean="0"/>
              <a:t>judge one set of values as ‘correct’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lstStyle/>
          <a:p>
            <a:r>
              <a:rPr lang="en-US" dirty="0" smtClean="0"/>
              <a:t>Client Presentation: Conflicting Values</a:t>
            </a:r>
            <a:endParaRPr lang="en-US" dirty="0"/>
          </a:p>
        </p:txBody>
      </p:sp>
      <p:sp>
        <p:nvSpPr>
          <p:cNvPr id="3" name="Content Placeholder 2"/>
          <p:cNvSpPr>
            <a:spLocks noGrp="1"/>
          </p:cNvSpPr>
          <p:nvPr>
            <p:ph sz="quarter" idx="1"/>
          </p:nvPr>
        </p:nvSpPr>
        <p:spPr>
          <a:xfrm>
            <a:off x="457200" y="1828800"/>
            <a:ext cx="7467600" cy="4645152"/>
          </a:xfrm>
        </p:spPr>
        <p:txBody>
          <a:bodyPr/>
          <a:lstStyle/>
          <a:p>
            <a:r>
              <a:rPr lang="en-US" dirty="0" smtClean="0"/>
              <a:t>Independent values are culturally bound</a:t>
            </a:r>
          </a:p>
          <a:p>
            <a:pPr lvl="1"/>
            <a:r>
              <a:rPr lang="en-US" dirty="0" smtClean="0"/>
              <a:t>Within ACT, we can help clients orient to what matters inside a communal values system</a:t>
            </a:r>
          </a:p>
          <a:p>
            <a:pPr lvl="1"/>
            <a:r>
              <a:rPr lang="en-US" dirty="0" smtClean="0"/>
              <a:t>Mindfulness and orienting to what they appreciate</a:t>
            </a:r>
          </a:p>
          <a:p>
            <a:endParaRPr lang="en-US" dirty="0" smtClean="0"/>
          </a:p>
          <a:p>
            <a:r>
              <a:rPr lang="en-US" dirty="0" smtClean="0"/>
              <a:t>We value values…</a:t>
            </a:r>
          </a:p>
          <a:p>
            <a:pPr lvl="1"/>
            <a:r>
              <a:rPr lang="en-US" dirty="0" smtClean="0"/>
              <a:t>You are teaching clients to be better functional analysts of their own behavior. </a:t>
            </a:r>
          </a:p>
          <a:p>
            <a:pPr lvl="1"/>
            <a:r>
              <a:rPr lang="en-US" dirty="0" smtClean="0"/>
              <a:t>They will have the tools to make choices again later – that is the goal we set out to do</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 Values Conflict with Yours</a:t>
            </a:r>
            <a:endParaRPr lang="en-US" dirty="0"/>
          </a:p>
        </p:txBody>
      </p:sp>
      <p:sp>
        <p:nvSpPr>
          <p:cNvPr id="3" name="Content Placeholder 2"/>
          <p:cNvSpPr>
            <a:spLocks noGrp="1"/>
          </p:cNvSpPr>
          <p:nvPr>
            <p:ph sz="quarter" idx="1"/>
          </p:nvPr>
        </p:nvSpPr>
        <p:spPr/>
        <p:txBody>
          <a:bodyPr/>
          <a:lstStyle/>
          <a:p>
            <a:r>
              <a:rPr lang="en-US" dirty="0" smtClean="0"/>
              <a:t>Examine what that is about</a:t>
            </a:r>
          </a:p>
          <a:p>
            <a:r>
              <a:rPr lang="en-US" dirty="0" smtClean="0"/>
              <a:t>Can you get on board with them valuing something? </a:t>
            </a:r>
          </a:p>
          <a:p>
            <a:endParaRPr lang="en-US" dirty="0" smtClean="0"/>
          </a:p>
          <a:p>
            <a:r>
              <a:rPr lang="en-US" dirty="0" smtClean="0"/>
              <a:t>Is it against your principles?</a:t>
            </a:r>
          </a:p>
          <a:p>
            <a:endParaRPr lang="en-US" dirty="0" smtClean="0"/>
          </a:p>
          <a:p>
            <a:r>
              <a:rPr lang="en-US" dirty="0" smtClean="0"/>
              <a:t>If not, how can you find a way to sit with them and look for the kernels</a:t>
            </a:r>
          </a:p>
          <a:p>
            <a:endParaRPr lang="en-US" dirty="0" smtClean="0"/>
          </a:p>
          <a:p>
            <a:r>
              <a:rPr lang="en-US" dirty="0" smtClean="0"/>
              <a:t>Listen for the aspects of that that sound meaningful – yourself as an instrument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Presentations </a:t>
            </a:r>
            <a:endParaRPr lang="en-US" dirty="0"/>
          </a:p>
        </p:txBody>
      </p:sp>
      <p:sp>
        <p:nvSpPr>
          <p:cNvPr id="3" name="Content Placeholder 2"/>
          <p:cNvSpPr>
            <a:spLocks noGrp="1"/>
          </p:cNvSpPr>
          <p:nvPr>
            <p:ph sz="quarter" idx="1"/>
          </p:nvPr>
        </p:nvSpPr>
        <p:spPr/>
        <p:txBody>
          <a:bodyPr/>
          <a:lstStyle/>
          <a:p>
            <a:r>
              <a:rPr lang="en-US" dirty="0" smtClean="0"/>
              <a:t>Ones you would like to discuss</a:t>
            </a:r>
          </a:p>
          <a:p>
            <a:endParaRPr lang="en-US" dirty="0" smtClean="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Listening From a Values Place</a:t>
            </a:r>
            <a:endParaRPr lang="en-US" dirty="0"/>
          </a:p>
        </p:txBody>
      </p:sp>
      <p:sp>
        <p:nvSpPr>
          <p:cNvPr id="3" name="Content Placeholder 2"/>
          <p:cNvSpPr>
            <a:spLocks noGrp="1"/>
          </p:cNvSpPr>
          <p:nvPr>
            <p:ph sz="quarter" idx="1"/>
          </p:nvPr>
        </p:nvSpPr>
        <p:spPr>
          <a:xfrm>
            <a:off x="457200" y="990600"/>
            <a:ext cx="7467600" cy="5867400"/>
          </a:xfrm>
        </p:spPr>
        <p:txBody>
          <a:bodyPr>
            <a:normAutofit fontScale="92500" lnSpcReduction="20000"/>
          </a:bodyPr>
          <a:lstStyle/>
          <a:p>
            <a:r>
              <a:rPr lang="en-US" dirty="0" smtClean="0"/>
              <a:t>Partner up</a:t>
            </a:r>
          </a:p>
          <a:p>
            <a:endParaRPr lang="en-US" sz="500" dirty="0" smtClean="0"/>
          </a:p>
          <a:p>
            <a:r>
              <a:rPr lang="en-US" dirty="0" smtClean="0"/>
              <a:t>Think of a person or situation in your life (personal or professional) you are currently struggling with, judgmental of, frustrated with, or feel wronged about</a:t>
            </a:r>
          </a:p>
          <a:p>
            <a:endParaRPr lang="en-US" sz="500" dirty="0" smtClean="0"/>
          </a:p>
          <a:p>
            <a:r>
              <a:rPr lang="en-US" dirty="0" smtClean="0"/>
              <a:t>Person 1: Share the story as you see it.</a:t>
            </a:r>
          </a:p>
          <a:p>
            <a:r>
              <a:rPr lang="en-US" dirty="0" smtClean="0"/>
              <a:t>Person 2: Listen, Reflect values you hear/appreciate</a:t>
            </a:r>
          </a:p>
          <a:p>
            <a:pPr lvl="1"/>
            <a:r>
              <a:rPr lang="en-US" dirty="0" smtClean="0"/>
              <a:t>Listen for anything that might orient you to what this person cares about, or something that is different than the heaviness of the story </a:t>
            </a:r>
          </a:p>
          <a:p>
            <a:pPr lvl="1"/>
            <a:r>
              <a:rPr lang="en-US" dirty="0" smtClean="0"/>
              <a:t>Ask questions that might help you get a felt sense of what is going on for the person. </a:t>
            </a:r>
          </a:p>
          <a:p>
            <a:pPr lvl="1"/>
            <a:r>
              <a:rPr lang="en-US" dirty="0" smtClean="0"/>
              <a:t>Share what values might be at play for you, if you were them</a:t>
            </a:r>
          </a:p>
          <a:p>
            <a:pPr lvl="1"/>
            <a:endParaRPr lang="en-US" sz="600" dirty="0" smtClean="0"/>
          </a:p>
          <a:p>
            <a:r>
              <a:rPr lang="en-US" dirty="0" smtClean="0"/>
              <a:t>Goal – Not to intervene to fix the situation, but to reflect the values underneath it, why there is suffering here</a:t>
            </a:r>
          </a:p>
          <a:p>
            <a:endParaRPr lang="en-US" sz="500" dirty="0" smtClean="0"/>
          </a:p>
          <a:p>
            <a:r>
              <a:rPr lang="en-US" dirty="0" smtClean="0"/>
              <a:t>Switch</a:t>
            </a:r>
          </a:p>
          <a:p>
            <a:r>
              <a:rPr lang="en-US" dirty="0" smtClean="0"/>
              <a:t>Reflect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How do to this work with groups</a:t>
            </a:r>
          </a:p>
          <a:p>
            <a:endParaRPr lang="en-US" dirty="0" smtClean="0"/>
          </a:p>
          <a:p>
            <a:r>
              <a:rPr lang="en-US" dirty="0" smtClean="0"/>
              <a:t>Clients for whom verbalizing is not a strength</a:t>
            </a:r>
          </a:p>
          <a:p>
            <a:endParaRPr lang="en-US" dirty="0" smtClean="0"/>
          </a:p>
          <a:p>
            <a:r>
              <a:rPr lang="en-US" dirty="0" smtClean="0"/>
              <a:t>Unwilling clients</a:t>
            </a:r>
          </a:p>
          <a:p>
            <a:pPr lvl="1"/>
            <a:r>
              <a:rPr lang="en-US" dirty="0" smtClean="0"/>
              <a:t>Mandated</a:t>
            </a:r>
          </a:p>
          <a:p>
            <a:pPr lvl="1"/>
            <a:r>
              <a:rPr lang="en-US" dirty="0" smtClean="0"/>
              <a:t>Behavioral Medicine</a:t>
            </a:r>
          </a:p>
          <a:p>
            <a:endParaRPr lang="en-US"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Self-Assessment 6 </a:t>
            </a:r>
            <a:endParaRPr lang="en-US" dirty="0"/>
          </a:p>
        </p:txBody>
      </p:sp>
      <p:sp>
        <p:nvSpPr>
          <p:cNvPr id="3" name="Content Placeholder 2"/>
          <p:cNvSpPr>
            <a:spLocks noGrp="1"/>
          </p:cNvSpPr>
          <p:nvPr>
            <p:ph sz="quarter" idx="1"/>
          </p:nvPr>
        </p:nvSpPr>
        <p:spPr/>
        <p:txBody>
          <a:bodyPr/>
          <a:lstStyle/>
          <a:p>
            <a:r>
              <a:rPr lang="en-US" dirty="0" smtClean="0"/>
              <a:t>If you were meeting someone for the first time and only had one sentence in which to tell them about yourself and what you matter about, what would you say? </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15962"/>
          </a:xfrm>
        </p:spPr>
        <p:txBody>
          <a:bodyPr>
            <a:normAutofit fontScale="90000"/>
          </a:bodyPr>
          <a:lstStyle/>
          <a:p>
            <a:r>
              <a:rPr lang="en-US" dirty="0" smtClean="0"/>
              <a:t>Some Tools: The Matrix </a:t>
            </a:r>
            <a:r>
              <a:rPr lang="en-US" sz="1700" dirty="0" smtClean="0"/>
              <a:t>(Kevin Polk et al, revised by </a:t>
            </a:r>
            <a:r>
              <a:rPr lang="en-US" sz="1700" dirty="0" err="1" smtClean="0"/>
              <a:t>Benji</a:t>
            </a:r>
            <a:r>
              <a:rPr lang="en-US" sz="1700" dirty="0" smtClean="0"/>
              <a:t> </a:t>
            </a:r>
            <a:r>
              <a:rPr lang="en-US" sz="1700" dirty="0" err="1" smtClean="0"/>
              <a:t>Schoendorff</a:t>
            </a:r>
            <a:r>
              <a:rPr lang="en-US" sz="1700" dirty="0" smtClean="0"/>
              <a:t>; both can be contacted on website) </a:t>
            </a:r>
            <a:endParaRPr lang="en-US" sz="1700" dirty="0"/>
          </a:p>
        </p:txBody>
      </p:sp>
      <p:pic>
        <p:nvPicPr>
          <p:cNvPr id="4" name="Content Placeholder 3"/>
          <p:cNvPicPr>
            <a:picLocks noGrp="1"/>
          </p:cNvPicPr>
          <p:nvPr>
            <p:ph sz="quarter" idx="1"/>
          </p:nvPr>
        </p:nvPicPr>
        <p:blipFill>
          <a:blip r:embed="rId2" cstate="print"/>
          <a:srcRect/>
          <a:stretch>
            <a:fillRect/>
          </a:stretch>
        </p:blipFill>
        <p:spPr bwMode="auto">
          <a:xfrm>
            <a:off x="990600" y="914400"/>
            <a:ext cx="6858000" cy="5711825"/>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Some Tools: The Matrix </a:t>
            </a:r>
            <a:r>
              <a:rPr lang="en-US" sz="2200" dirty="0" smtClean="0"/>
              <a:t>(example)</a:t>
            </a:r>
            <a:endParaRPr lang="en-US" sz="2200" dirty="0"/>
          </a:p>
        </p:txBody>
      </p:sp>
      <p:pic>
        <p:nvPicPr>
          <p:cNvPr id="4" name="Content Placeholder 3"/>
          <p:cNvPicPr>
            <a:picLocks noGrp="1"/>
          </p:cNvPicPr>
          <p:nvPr>
            <p:ph sz="quarter" idx="1"/>
          </p:nvPr>
        </p:nvPicPr>
        <p:blipFill>
          <a:blip r:embed="rId2" cstate="print"/>
          <a:srcRect/>
          <a:stretch>
            <a:fillRect/>
          </a:stretch>
        </p:blipFill>
        <p:spPr bwMode="auto">
          <a:xfrm>
            <a:off x="685800" y="1066800"/>
            <a:ext cx="7302457" cy="54102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r>
              <a:rPr lang="en-US" dirty="0" smtClean="0"/>
              <a:t>Some Tools: Bulls-Eye </a:t>
            </a:r>
            <a:r>
              <a:rPr lang="en-US" sz="1800" dirty="0" smtClean="0"/>
              <a:t>(Tobias Lundgren – measure is on website in measures section)</a:t>
            </a:r>
            <a:endParaRPr lang="en-US" sz="1800" dirty="0"/>
          </a:p>
        </p:txBody>
      </p:sp>
      <p:pic>
        <p:nvPicPr>
          <p:cNvPr id="4" name="Content Placeholder 3" descr="bulls eye narrative image.JPG"/>
          <p:cNvPicPr>
            <a:picLocks noGrp="1" noChangeAspect="1"/>
          </p:cNvPicPr>
          <p:nvPr>
            <p:ph sz="quarter" idx="1"/>
          </p:nvPr>
        </p:nvPicPr>
        <p:blipFill>
          <a:blip r:embed="rId2" cstate="print"/>
          <a:stretch>
            <a:fillRect/>
          </a:stretch>
        </p:blipFill>
        <p:spPr>
          <a:xfrm>
            <a:off x="304800" y="838201"/>
            <a:ext cx="7772400" cy="60198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04800" y="381000"/>
            <a:ext cx="7924800" cy="6169025"/>
          </a:xfrm>
          <a:prstGeom prst="rect">
            <a:avLst/>
          </a:prstGeom>
          <a:noFill/>
          <a:ln>
            <a:noFill/>
          </a:ln>
        </p:spPr>
      </p:pic>
      <p:sp>
        <p:nvSpPr>
          <p:cNvPr id="5" name="TextBox 4"/>
          <p:cNvSpPr txBox="1"/>
          <p:nvPr/>
        </p:nvSpPr>
        <p:spPr>
          <a:xfrm>
            <a:off x="762000" y="533400"/>
            <a:ext cx="6858000" cy="575317"/>
          </a:xfrm>
          <a:prstGeom prst="rect">
            <a:avLst/>
          </a:prstGeom>
          <a:noFill/>
        </p:spPr>
        <p:txBody>
          <a:bodyPr wrap="square" rtlCol="0">
            <a:spAutoFit/>
          </a:bodyPr>
          <a:lstStyle/>
          <a:p>
            <a:pPr algn="ctr"/>
            <a:r>
              <a:rPr lang="en-US" sz="3000" dirty="0" smtClean="0">
                <a:latin typeface="Elephant" pitchFamily="18" charset="0"/>
              </a:rPr>
              <a:t>The Human Condition</a:t>
            </a:r>
            <a:endParaRPr lang="en-US" sz="3000" dirty="0">
              <a:latin typeface="Elephant"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lls eye image.JPG"/>
          <p:cNvPicPr>
            <a:picLocks noGrp="1" noChangeAspect="1"/>
          </p:cNvPicPr>
          <p:nvPr>
            <p:ph sz="quarter" idx="1"/>
          </p:nvPr>
        </p:nvPicPr>
        <p:blipFill>
          <a:blip r:embed="rId2" cstate="print"/>
          <a:stretch>
            <a:fillRect/>
          </a:stretch>
        </p:blipFill>
        <p:spPr>
          <a:xfrm>
            <a:off x="1752600" y="0"/>
            <a:ext cx="6400800" cy="6858000"/>
          </a:xfrm>
        </p:spPr>
      </p:pic>
      <p:sp>
        <p:nvSpPr>
          <p:cNvPr id="2" name="Title 1"/>
          <p:cNvSpPr>
            <a:spLocks noGrp="1"/>
          </p:cNvSpPr>
          <p:nvPr>
            <p:ph type="title"/>
          </p:nvPr>
        </p:nvSpPr>
        <p:spPr>
          <a:xfrm>
            <a:off x="457200" y="274638"/>
            <a:ext cx="2286000" cy="1096962"/>
          </a:xfrm>
        </p:spPr>
        <p:txBody>
          <a:bodyPr>
            <a:normAutofit fontScale="90000"/>
          </a:bodyPr>
          <a:lstStyle/>
          <a:p>
            <a:r>
              <a:rPr lang="en-US" dirty="0" smtClean="0"/>
              <a:t>Some Tools: Bulls-Eye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Plays</a:t>
            </a:r>
            <a:endParaRPr lang="en-US" dirty="0"/>
          </a:p>
        </p:txBody>
      </p:sp>
      <p:sp>
        <p:nvSpPr>
          <p:cNvPr id="3" name="Content Placeholder 2"/>
          <p:cNvSpPr>
            <a:spLocks noGrp="1"/>
          </p:cNvSpPr>
          <p:nvPr>
            <p:ph sz="quarter" idx="1"/>
          </p:nvPr>
        </p:nvSpPr>
        <p:spPr/>
        <p:txBody>
          <a:bodyPr/>
          <a:lstStyle/>
          <a:p>
            <a:r>
              <a:rPr lang="en-US" dirty="0" smtClean="0"/>
              <a:t>Partner and Practice </a:t>
            </a:r>
          </a:p>
          <a:p>
            <a:endParaRPr lang="en-US" dirty="0" smtClean="0"/>
          </a:p>
          <a:p>
            <a:r>
              <a:rPr lang="en-US" dirty="0" smtClean="0"/>
              <a:t>Difficult clients, difficult scenarios at work</a:t>
            </a:r>
          </a:p>
          <a:p>
            <a:endParaRPr lang="en-US" dirty="0" smtClean="0"/>
          </a:p>
          <a:p>
            <a:r>
              <a:rPr lang="en-US" dirty="0" smtClean="0"/>
              <a:t>Practice living your values for being a therapist and human</a:t>
            </a:r>
          </a:p>
          <a:p>
            <a:endParaRPr lang="en-US" dirty="0" smtClean="0"/>
          </a:p>
          <a:p>
            <a:r>
              <a:rPr lang="en-US" dirty="0" smtClean="0"/>
              <a:t>Give each other feedback about what worked and what didn’t</a:t>
            </a:r>
          </a:p>
          <a:p>
            <a:endParaRPr lang="en-US" dirty="0" smtClean="0"/>
          </a:p>
          <a:p>
            <a:endParaRPr 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Self Assessment Wrap Up</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b="1" dirty="0" smtClean="0"/>
              <a:t>Appreciation</a:t>
            </a:r>
          </a:p>
          <a:p>
            <a:pPr>
              <a:buNone/>
            </a:pPr>
            <a:r>
              <a:rPr lang="en-US" dirty="0" smtClean="0"/>
              <a:t>On my best days, I appreciate ____________________________________________ about myself.</a:t>
            </a:r>
          </a:p>
          <a:p>
            <a:pPr>
              <a:buNone/>
            </a:pPr>
            <a:endParaRPr lang="en-US" dirty="0" smtClean="0"/>
          </a:p>
          <a:p>
            <a:pPr>
              <a:buNone/>
            </a:pPr>
            <a:r>
              <a:rPr lang="en-US" dirty="0" smtClean="0"/>
              <a:t>On my worst days, I work to notice  ________________________________ as I do my best to live my life with purpose. </a:t>
            </a:r>
          </a:p>
          <a:p>
            <a:pPr>
              <a:buNone/>
            </a:pPr>
            <a:endParaRPr lang="en-US" dirty="0" smtClean="0"/>
          </a:p>
          <a:p>
            <a:pPr>
              <a:buNone/>
            </a:pPr>
            <a:r>
              <a:rPr lang="en-US" b="1" dirty="0" smtClean="0"/>
              <a:t>Commitments</a:t>
            </a:r>
          </a:p>
          <a:p>
            <a:pPr>
              <a:buNone/>
            </a:pPr>
            <a:r>
              <a:rPr lang="en-US" dirty="0" smtClean="0"/>
              <a:t>What would it look like to live the value that stands out as the most fundamental to your best you,</a:t>
            </a:r>
          </a:p>
          <a:p>
            <a:pPr>
              <a:buNone/>
            </a:pPr>
            <a:r>
              <a:rPr lang="en-US" dirty="0" smtClean="0"/>
              <a:t>This month, this week, today, in the next few hours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pic>
        <p:nvPicPr>
          <p:cNvPr id="4" name="Content Placeholder 3" descr="values book_cover.jpg"/>
          <p:cNvPicPr>
            <a:picLocks noGrp="1" noChangeAspect="1"/>
          </p:cNvPicPr>
          <p:nvPr>
            <p:ph sz="quarter" idx="1"/>
          </p:nvPr>
        </p:nvPicPr>
        <p:blipFill>
          <a:blip r:embed="rId2" cstate="print"/>
          <a:stretch>
            <a:fillRect/>
          </a:stretch>
        </p:blipFill>
        <p:spPr>
          <a:xfrm>
            <a:off x="762000" y="1752600"/>
            <a:ext cx="3200400" cy="4272534"/>
          </a:xfrm>
        </p:spPr>
      </p:pic>
      <p:pic>
        <p:nvPicPr>
          <p:cNvPr id="5" name="Picture 4" descr="learning rft.jpg"/>
          <p:cNvPicPr>
            <a:picLocks noChangeAspect="1"/>
          </p:cNvPicPr>
          <p:nvPr/>
        </p:nvPicPr>
        <p:blipFill>
          <a:blip r:embed="rId3" cstate="print"/>
          <a:stretch>
            <a:fillRect/>
          </a:stretch>
        </p:blipFill>
        <p:spPr>
          <a:xfrm>
            <a:off x="4876800" y="1714500"/>
            <a:ext cx="2844800" cy="42672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Recommended Reading</a:t>
            </a:r>
            <a:endParaRPr lang="en-US" dirty="0"/>
          </a:p>
        </p:txBody>
      </p:sp>
      <p:pic>
        <p:nvPicPr>
          <p:cNvPr id="4" name="Content Placeholder 3" descr="act made simple.jpg"/>
          <p:cNvPicPr>
            <a:picLocks noGrp="1" noChangeAspect="1"/>
          </p:cNvPicPr>
          <p:nvPr>
            <p:ph sz="quarter" idx="1"/>
          </p:nvPr>
        </p:nvPicPr>
        <p:blipFill>
          <a:blip r:embed="rId2" cstate="print"/>
          <a:stretch>
            <a:fillRect/>
          </a:stretch>
        </p:blipFill>
        <p:spPr>
          <a:xfrm>
            <a:off x="4343400" y="3200400"/>
            <a:ext cx="2340225" cy="3124200"/>
          </a:xfrm>
        </p:spPr>
      </p:pic>
      <p:pic>
        <p:nvPicPr>
          <p:cNvPr id="5" name="Picture 4" descr="mf42 cover.jpg"/>
          <p:cNvPicPr>
            <a:picLocks noChangeAspect="1"/>
          </p:cNvPicPr>
          <p:nvPr/>
        </p:nvPicPr>
        <p:blipFill>
          <a:blip r:embed="rId3" cstate="print"/>
          <a:stretch>
            <a:fillRect/>
          </a:stretch>
        </p:blipFill>
        <p:spPr>
          <a:xfrm>
            <a:off x="5715000" y="304800"/>
            <a:ext cx="2168133" cy="2894457"/>
          </a:xfrm>
          <a:prstGeom prst="rect">
            <a:avLst/>
          </a:prstGeom>
        </p:spPr>
      </p:pic>
      <p:pic>
        <p:nvPicPr>
          <p:cNvPr id="6" name="Picture 5" descr="your life on purpose book cover.jpg"/>
          <p:cNvPicPr>
            <a:picLocks noChangeAspect="1"/>
          </p:cNvPicPr>
          <p:nvPr/>
        </p:nvPicPr>
        <p:blipFill>
          <a:blip r:embed="rId4" cstate="print"/>
          <a:stretch>
            <a:fillRect/>
          </a:stretch>
        </p:blipFill>
        <p:spPr>
          <a:xfrm>
            <a:off x="457200" y="1524000"/>
            <a:ext cx="3360487" cy="503543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sp>
        <p:nvSpPr>
          <p:cNvPr id="3" name="Content Placeholder 2"/>
          <p:cNvSpPr>
            <a:spLocks noGrp="1"/>
          </p:cNvSpPr>
          <p:nvPr>
            <p:ph sz="quarter" idx="1"/>
          </p:nvPr>
        </p:nvSpPr>
        <p:spPr/>
        <p:txBody>
          <a:bodyPr/>
          <a:lstStyle/>
          <a:p>
            <a:r>
              <a:rPr lang="en-US" dirty="0" smtClean="0"/>
              <a:t>Behavioral articles:</a:t>
            </a:r>
          </a:p>
          <a:p>
            <a:pPr lvl="1"/>
            <a:r>
              <a:rPr lang="en-US" dirty="0" err="1" smtClean="0"/>
              <a:t>Leigland</a:t>
            </a:r>
            <a:r>
              <a:rPr lang="en-US" dirty="0" smtClean="0"/>
              <a:t>, S. (2005). Variables of which values are a function. </a:t>
            </a:r>
            <a:r>
              <a:rPr lang="en-US" i="1" dirty="0" smtClean="0"/>
              <a:t>The Behavior Analyst, 28, </a:t>
            </a:r>
            <a:r>
              <a:rPr lang="en-US" dirty="0" smtClean="0"/>
              <a:t>133-142. </a:t>
            </a:r>
          </a:p>
          <a:p>
            <a:pPr lvl="1">
              <a:buNone/>
            </a:pPr>
            <a:endParaRPr lang="en-US" dirty="0" smtClean="0"/>
          </a:p>
          <a:p>
            <a:pPr lvl="1"/>
            <a:r>
              <a:rPr lang="en-US" dirty="0" smtClean="0"/>
              <a:t>Plumb et al (2009). In search of meaning: Values in modern clinical behavior analysis. </a:t>
            </a:r>
            <a:r>
              <a:rPr lang="en-US" i="1" dirty="0" smtClean="0"/>
              <a:t>The Behavior Analyst, 32,</a:t>
            </a:r>
            <a:r>
              <a:rPr lang="en-US" dirty="0" smtClean="0"/>
              <a:t> 85-103.</a:t>
            </a:r>
          </a:p>
          <a:p>
            <a:pPr lvl="1"/>
            <a:endParaRPr lang="en-US" dirty="0" smtClean="0"/>
          </a:p>
          <a:p>
            <a:r>
              <a:rPr lang="en-US" dirty="0" smtClean="0"/>
              <a:t>Available on the ACBS website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 You Be Present To Your Values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hlinkClick r:id="rId2"/>
              </a:rPr>
              <a:t>jcplumb@gmail.com</a:t>
            </a:r>
            <a:endParaRPr lang="en-US" dirty="0" smtClean="0"/>
          </a:p>
          <a:p>
            <a:endParaRPr lang="en-US" dirty="0" smtClean="0"/>
          </a:p>
          <a:p>
            <a:r>
              <a:rPr lang="en-US" dirty="0" smtClean="0"/>
              <a:t>So many resources!</a:t>
            </a:r>
          </a:p>
          <a:p>
            <a:endParaRPr lang="en-US" dirty="0" smtClean="0"/>
          </a:p>
          <a:p>
            <a:r>
              <a:rPr lang="en-US" dirty="0" smtClean="0"/>
              <a:t>Within ACBS website (</a:t>
            </a:r>
            <a:r>
              <a:rPr lang="en-US" dirty="0" smtClean="0">
                <a:hlinkClick r:id="rId3"/>
              </a:rPr>
              <a:t>www.contextualpsychology.org</a:t>
            </a:r>
            <a:r>
              <a:rPr lang="en-US" dirty="0" smtClean="0"/>
              <a:t>) I recommend the Clinical Resources section</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8600" y="304800"/>
            <a:ext cx="7848600" cy="61690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Life is Going Well…</a:t>
            </a:r>
            <a:endParaRPr lang="en-US" dirty="0"/>
          </a:p>
        </p:txBody>
      </p:sp>
      <p:sp>
        <p:nvSpPr>
          <p:cNvPr id="3" name="Content Placeholder 2"/>
          <p:cNvSpPr>
            <a:spLocks noGrp="1"/>
          </p:cNvSpPr>
          <p:nvPr>
            <p:ph sz="quarter" idx="1"/>
          </p:nvPr>
        </p:nvSpPr>
        <p:spPr>
          <a:xfrm>
            <a:off x="457200" y="1600200"/>
            <a:ext cx="7467600" cy="4876800"/>
          </a:xfrm>
        </p:spPr>
        <p:txBody>
          <a:bodyPr>
            <a:normAutofit/>
          </a:bodyPr>
          <a:lstStyle/>
          <a:p>
            <a:r>
              <a:rPr lang="en-US" dirty="0" smtClean="0"/>
              <a:t>How do we know? </a:t>
            </a:r>
          </a:p>
          <a:p>
            <a:r>
              <a:rPr lang="en-US" dirty="0" smtClean="0"/>
              <a:t>Exercise</a:t>
            </a:r>
          </a:p>
          <a:p>
            <a:endParaRPr lang="en-US" dirty="0" smtClean="0"/>
          </a:p>
          <a:p>
            <a:r>
              <a:rPr lang="en-US" dirty="0" smtClean="0"/>
              <a:t>Language can skew us to the negative</a:t>
            </a:r>
          </a:p>
          <a:p>
            <a:r>
              <a:rPr lang="en-US" dirty="0" smtClean="0"/>
              <a:t>Limited repertoire for talking about/expressing </a:t>
            </a:r>
          </a:p>
          <a:p>
            <a:pPr lvl="1"/>
            <a:r>
              <a:rPr lang="en-US" dirty="0" smtClean="0"/>
              <a:t>Appreciation</a:t>
            </a:r>
          </a:p>
          <a:p>
            <a:pPr lvl="1"/>
            <a:r>
              <a:rPr lang="en-US" dirty="0" smtClean="0"/>
              <a:t>Vitality</a:t>
            </a:r>
          </a:p>
          <a:p>
            <a:pPr lvl="1"/>
            <a:r>
              <a:rPr lang="en-US" dirty="0" smtClean="0"/>
              <a:t>Love (how many different kinds??)</a:t>
            </a:r>
          </a:p>
          <a:p>
            <a:pPr lvl="1"/>
            <a:r>
              <a:rPr lang="en-US" dirty="0" smtClean="0"/>
              <a:t>Caring</a:t>
            </a:r>
          </a:p>
          <a:p>
            <a:pPr lvl="1"/>
            <a:r>
              <a:rPr lang="en-US" dirty="0" smtClean="0"/>
              <a:t>Gratitude</a:t>
            </a:r>
          </a:p>
          <a:p>
            <a:r>
              <a:rPr lang="en-US" dirty="0" smtClean="0"/>
              <a:t>Need multiple exemplars to discriminate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Self-Assessment: 2</a:t>
            </a:r>
            <a:endParaRPr lang="en-US" dirty="0"/>
          </a:p>
        </p:txBody>
      </p:sp>
      <p:sp>
        <p:nvSpPr>
          <p:cNvPr id="3" name="Content Placeholder 2"/>
          <p:cNvSpPr>
            <a:spLocks noGrp="1"/>
          </p:cNvSpPr>
          <p:nvPr>
            <p:ph sz="quarter" idx="1"/>
          </p:nvPr>
        </p:nvSpPr>
        <p:spPr/>
        <p:txBody>
          <a:bodyPr/>
          <a:lstStyle/>
          <a:p>
            <a:r>
              <a:rPr lang="en-US" dirty="0" smtClean="0"/>
              <a:t>What is one of your greatest strengths?</a:t>
            </a:r>
          </a:p>
          <a:p>
            <a:pPr>
              <a:buNone/>
            </a:pPr>
            <a:endParaRPr lang="en-US" sz="300" dirty="0" smtClean="0"/>
          </a:p>
          <a:p>
            <a:pPr>
              <a:buNone/>
            </a:pPr>
            <a:r>
              <a:rPr lang="en-US" sz="300" dirty="0" smtClean="0"/>
              <a:t>	</a:t>
            </a:r>
            <a:r>
              <a:rPr lang="en-US" sz="1800" dirty="0" smtClean="0"/>
              <a:t>	</a:t>
            </a:r>
            <a:r>
              <a:rPr lang="en-US" dirty="0" smtClean="0"/>
              <a:t>As a therapist?</a:t>
            </a:r>
          </a:p>
          <a:p>
            <a:pPr>
              <a:buNone/>
            </a:pPr>
            <a:endParaRPr lang="en-US" dirty="0" smtClean="0"/>
          </a:p>
          <a:p>
            <a:pPr>
              <a:buNone/>
            </a:pPr>
            <a:r>
              <a:rPr lang="en-US" dirty="0" smtClean="0"/>
              <a:t>		As a friend?</a:t>
            </a:r>
          </a:p>
          <a:p>
            <a:pPr>
              <a:buNone/>
            </a:pPr>
            <a:endParaRPr lang="en-US" dirty="0" smtClean="0"/>
          </a:p>
          <a:p>
            <a:pPr>
              <a:buNone/>
            </a:pPr>
            <a:r>
              <a:rPr lang="en-US" dirty="0" smtClean="0"/>
              <a:t>		As a partner or family member?</a:t>
            </a:r>
          </a:p>
          <a:p>
            <a:pPr>
              <a:buNone/>
            </a:pPr>
            <a:endParaRPr lang="en-US" dirty="0" smtClean="0"/>
          </a:p>
          <a:p>
            <a:pPr>
              <a:buNone/>
            </a:pPr>
            <a:r>
              <a:rPr lang="en-US" dirty="0" smtClean="0"/>
              <a:t>		As (other important role)________________?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648</TotalTime>
  <Words>3071</Words>
  <Application>Microsoft Office PowerPoint</Application>
  <PresentationFormat>On-screen Show (4:3)</PresentationFormat>
  <Paragraphs>488</Paragraphs>
  <Slides>66</Slides>
  <Notes>4</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Oriel</vt:lpstr>
      <vt:lpstr>Orienting to Values with Every Step: Weaving Values Work into Clinical Practice</vt:lpstr>
      <vt:lpstr>Our Valued Path Today</vt:lpstr>
      <vt:lpstr>What Brings Us Here</vt:lpstr>
      <vt:lpstr>Values Self-Assessment: Part 1</vt:lpstr>
      <vt:lpstr>Slide 5</vt:lpstr>
      <vt:lpstr>Slide 6</vt:lpstr>
      <vt:lpstr>Slide 7</vt:lpstr>
      <vt:lpstr>When Life is Going Well…</vt:lpstr>
      <vt:lpstr>Values Self-Assessment: 2</vt:lpstr>
      <vt:lpstr>Most of Our Clients</vt:lpstr>
      <vt:lpstr>Definition of Values</vt:lpstr>
      <vt:lpstr>Other Important Features</vt:lpstr>
      <vt:lpstr>Other Important Features</vt:lpstr>
      <vt:lpstr>Slide 14</vt:lpstr>
      <vt:lpstr>A Little More Theory</vt:lpstr>
      <vt:lpstr>Pliant Valuing</vt:lpstr>
      <vt:lpstr>Values Self-Assessment 3</vt:lpstr>
      <vt:lpstr>Most of Us…</vt:lpstr>
      <vt:lpstr>Most of Us…</vt:lpstr>
      <vt:lpstr>The Link between Values and Pain</vt:lpstr>
      <vt:lpstr>Slide 21</vt:lpstr>
      <vt:lpstr>Fusion and Avoidance</vt:lpstr>
      <vt:lpstr>Orienting to Values</vt:lpstr>
      <vt:lpstr>Slide 24</vt:lpstr>
      <vt:lpstr>Slide 25</vt:lpstr>
      <vt:lpstr>Slide 26</vt:lpstr>
      <vt:lpstr>And Now a Radical Idea</vt:lpstr>
      <vt:lpstr>Therapist Values Declaration</vt:lpstr>
      <vt:lpstr>Therapist Values Declaration</vt:lpstr>
      <vt:lpstr>Therapist Values Declaration</vt:lpstr>
      <vt:lpstr>Tracking</vt:lpstr>
      <vt:lpstr>Tracking ~ The Model</vt:lpstr>
      <vt:lpstr>Tracking ~ The Model</vt:lpstr>
      <vt:lpstr>Tracking ~ The Model</vt:lpstr>
      <vt:lpstr>The Model with regard to Values</vt:lpstr>
      <vt:lpstr>The Model with Regard to Values</vt:lpstr>
      <vt:lpstr>The Model with Regard to Values</vt:lpstr>
      <vt:lpstr>The Model with regard to Values</vt:lpstr>
      <vt:lpstr>Values Self-Assessment 4</vt:lpstr>
      <vt:lpstr>Common Client Presentations</vt:lpstr>
      <vt:lpstr>Clinical Presentation: No Idea</vt:lpstr>
      <vt:lpstr>Clinical Presentation: Fix It </vt:lpstr>
      <vt:lpstr>Client Presentation: Fix It</vt:lpstr>
      <vt:lpstr>Clinical Presentation: Broken/Undeserving</vt:lpstr>
      <vt:lpstr>Values Self-Assessment 5</vt:lpstr>
      <vt:lpstr>Client Presentation: Fused Values</vt:lpstr>
      <vt:lpstr>Clinical Presentation: Fused Values Expression</vt:lpstr>
      <vt:lpstr>Client Presentation: Fear of Failure</vt:lpstr>
      <vt:lpstr>Examining What we Do and Why</vt:lpstr>
      <vt:lpstr>Client Presentation: Conflicting Values</vt:lpstr>
      <vt:lpstr>Client Presentation: Conflicting Values</vt:lpstr>
      <vt:lpstr>Clients Values Conflict with Yours</vt:lpstr>
      <vt:lpstr>Client Presentations </vt:lpstr>
      <vt:lpstr>Listening From a Values Place</vt:lpstr>
      <vt:lpstr>Other Considerations</vt:lpstr>
      <vt:lpstr>Values Self-Assessment 6 </vt:lpstr>
      <vt:lpstr>Some Tools: The Matrix (Kevin Polk et al, revised by Benji Schoendorff; both can be contacted on website) </vt:lpstr>
      <vt:lpstr>Some Tools: The Matrix (example)</vt:lpstr>
      <vt:lpstr>Some Tools: Bulls-Eye (Tobias Lundgren – measure is on website in measures section)</vt:lpstr>
      <vt:lpstr>Some Tools: Bulls-Eye </vt:lpstr>
      <vt:lpstr>Role Plays</vt:lpstr>
      <vt:lpstr>Self Assessment Wrap Up</vt:lpstr>
      <vt:lpstr>Recommended Reading</vt:lpstr>
      <vt:lpstr>Recommended Reading</vt:lpstr>
      <vt:lpstr>Recommended Reading</vt:lpstr>
      <vt:lpstr>May You Be Present To Your Values</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Orienting to Values with Every Step: Weaving Values Work into Clinical Practice</dc:title>
  <dc:creator>Jennifer</dc:creator>
  <cp:lastModifiedBy>KateM</cp:lastModifiedBy>
  <cp:revision>102</cp:revision>
  <dcterms:created xsi:type="dcterms:W3CDTF">2012-07-21T17:43:19Z</dcterms:created>
  <dcterms:modified xsi:type="dcterms:W3CDTF">2012-08-02T20:04:26Z</dcterms:modified>
</cp:coreProperties>
</file>